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6" r:id="rId2"/>
    <p:sldId id="388" r:id="rId3"/>
    <p:sldId id="395" r:id="rId4"/>
    <p:sldId id="410" r:id="rId5"/>
    <p:sldId id="409" r:id="rId6"/>
    <p:sldId id="394" r:id="rId7"/>
    <p:sldId id="411" r:id="rId8"/>
    <p:sldId id="402" r:id="rId9"/>
    <p:sldId id="405" r:id="rId10"/>
    <p:sldId id="333" r:id="rId11"/>
    <p:sldId id="412" r:id="rId12"/>
    <p:sldId id="413" r:id="rId13"/>
    <p:sldId id="425" r:id="rId14"/>
    <p:sldId id="426" r:id="rId15"/>
    <p:sldId id="404" r:id="rId16"/>
    <p:sldId id="406" r:id="rId17"/>
    <p:sldId id="372" r:id="rId18"/>
    <p:sldId id="414" r:id="rId19"/>
    <p:sldId id="415" r:id="rId20"/>
    <p:sldId id="416" r:id="rId21"/>
    <p:sldId id="417" r:id="rId22"/>
    <p:sldId id="418" r:id="rId23"/>
    <p:sldId id="419" r:id="rId24"/>
    <p:sldId id="407" r:id="rId25"/>
    <p:sldId id="375" r:id="rId26"/>
    <p:sldId id="420" r:id="rId27"/>
    <p:sldId id="421" r:id="rId28"/>
    <p:sldId id="422" r:id="rId29"/>
    <p:sldId id="408" r:id="rId30"/>
    <p:sldId id="304" r:id="rId31"/>
    <p:sldId id="392" r:id="rId32"/>
    <p:sldId id="423" r:id="rId33"/>
    <p:sldId id="424" r:id="rId34"/>
    <p:sldId id="329"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9772" autoAdjust="0"/>
  </p:normalViewPr>
  <p:slideViewPr>
    <p:cSldViewPr snapToGrid="0">
      <p:cViewPr varScale="1">
        <p:scale>
          <a:sx n="68" d="100"/>
          <a:sy n="68" d="100"/>
        </p:scale>
        <p:origin x="191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FEDF9-CC17-4287-91AC-C2CD08E6853D}" type="datetimeFigureOut">
              <a:rPr lang="zh-CN" altLang="en-US" smtClean="0"/>
              <a:t>2022/7/5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3378A-3B4F-42C6-BD76-CD15EEC4DE73}" type="slidenum">
              <a:rPr lang="zh-CN" altLang="en-US" smtClean="0"/>
              <a:t>‹#›</a:t>
            </a:fld>
            <a:endParaRPr lang="zh-CN" altLang="en-US"/>
          </a:p>
        </p:txBody>
      </p:sp>
    </p:spTree>
    <p:extLst>
      <p:ext uri="{BB962C8B-B14F-4D97-AF65-F5344CB8AC3E}">
        <p14:creationId xmlns:p14="http://schemas.microsoft.com/office/powerpoint/2010/main" val="2691521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各位评审老师们好，我叫汪敏瑞，我的指导老师是周文罡教授和李厚强教授，我的开题答辩的内容是基于多智能体强化学习的配电网自动电压控制研究</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1</a:t>
            </a:fld>
            <a:endParaRPr lang="zh-CN" altLang="en-US"/>
          </a:p>
        </p:txBody>
      </p:sp>
    </p:spTree>
    <p:extLst>
      <p:ext uri="{BB962C8B-B14F-4D97-AF65-F5344CB8AC3E}">
        <p14:creationId xmlns:p14="http://schemas.microsoft.com/office/powerpoint/2010/main" val="3960123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多智能体深度强化学习的经典算法，</a:t>
            </a:r>
            <a:r>
              <a:rPr lang="en-US" altLang="zh-CN" dirty="0"/>
              <a:t>MADDPG</a:t>
            </a:r>
            <a:r>
              <a:rPr lang="zh-CN" altLang="en-US" dirty="0"/>
              <a:t>算法</a:t>
            </a:r>
            <a:endParaRPr lang="en-US" altLang="zh-CN" dirty="0"/>
          </a:p>
          <a:p>
            <a:r>
              <a:rPr lang="zh-CN" altLang="en-US" dirty="0"/>
              <a:t>它最大的贡献就是提出了中心化训练、分布式执行的</a:t>
            </a:r>
            <a:r>
              <a:rPr lang="en-US" altLang="zh-CN" dirty="0"/>
              <a:t>Actor Critic </a:t>
            </a:r>
            <a:r>
              <a:rPr lang="zh-CN" altLang="en-US" dirty="0"/>
              <a:t>架构</a:t>
            </a:r>
            <a:endParaRPr lang="en-US" altLang="zh-CN" dirty="0"/>
          </a:p>
          <a:p>
            <a:r>
              <a:rPr lang="zh-CN" altLang="en-US" dirty="0"/>
              <a:t>解释中心化训练、分布式执行</a:t>
            </a:r>
            <a:endParaRPr lang="en-US" altLang="zh-CN" dirty="0"/>
          </a:p>
          <a:p>
            <a:r>
              <a:rPr lang="zh-CN" altLang="en-US" dirty="0"/>
              <a:t>解释</a:t>
            </a:r>
            <a:r>
              <a:rPr lang="en-US" altLang="zh-CN" dirty="0"/>
              <a:t>actor critic</a:t>
            </a:r>
            <a:r>
              <a:rPr lang="zh-CN" altLang="en-US" dirty="0"/>
              <a:t>以及它们分别是怎么优化的</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10</a:t>
            </a:fld>
            <a:endParaRPr lang="zh-CN" altLang="en-US"/>
          </a:p>
        </p:txBody>
      </p:sp>
    </p:spTree>
    <p:extLst>
      <p:ext uri="{BB962C8B-B14F-4D97-AF65-F5344CB8AC3E}">
        <p14:creationId xmlns:p14="http://schemas.microsoft.com/office/powerpoint/2010/main" val="4072496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后面一些在</a:t>
            </a:r>
            <a:r>
              <a:rPr lang="en-US" altLang="zh-CN" dirty="0"/>
              <a:t>MADDPG</a:t>
            </a:r>
            <a:r>
              <a:rPr lang="zh-CN" altLang="en-US" dirty="0"/>
              <a:t>的基础上进行改进的一些</a:t>
            </a:r>
            <a:r>
              <a:rPr lang="en-US" altLang="zh-CN" dirty="0"/>
              <a:t>SOTA</a:t>
            </a:r>
            <a:r>
              <a:rPr lang="zh-CN" altLang="en-US" dirty="0"/>
              <a:t>算法</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11</a:t>
            </a:fld>
            <a:endParaRPr lang="zh-CN" altLang="en-US"/>
          </a:p>
        </p:txBody>
      </p:sp>
    </p:spTree>
    <p:extLst>
      <p:ext uri="{BB962C8B-B14F-4D97-AF65-F5344CB8AC3E}">
        <p14:creationId xmlns:p14="http://schemas.microsoft.com/office/powerpoint/2010/main" val="1420327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noProof="0" dirty="0">
                <a:sym typeface="+mn-ea"/>
              </a:rPr>
              <a:t>接下来多智能体强化学习自动电压控制算法</a:t>
            </a:r>
            <a:endParaRPr lang="en-US" altLang="zh-CN" sz="1200" noProof="0" dirty="0">
              <a:sym typeface="+mn-ea"/>
            </a:endParaRPr>
          </a:p>
          <a:p>
            <a:r>
              <a:rPr lang="zh-CN" altLang="en-US" dirty="0"/>
              <a:t>比较新颖的点在于引入了注意力机制，因为中心化训练的时候，构建全局</a:t>
            </a:r>
            <a:r>
              <a:rPr lang="en-US" altLang="zh-CN" dirty="0"/>
              <a:t>Q</a:t>
            </a:r>
            <a:r>
              <a:rPr lang="zh-CN" altLang="en-US" dirty="0"/>
              <a:t>函数需要把所有</a:t>
            </a:r>
            <a:r>
              <a:rPr lang="en-US" altLang="zh-CN" dirty="0"/>
              <a:t>agent</a:t>
            </a:r>
            <a:r>
              <a:rPr lang="zh-CN" altLang="en-US" dirty="0"/>
              <a:t>的</a:t>
            </a:r>
            <a:r>
              <a:rPr lang="en-US" altLang="zh-CN" dirty="0"/>
              <a:t>o</a:t>
            </a:r>
            <a:r>
              <a:rPr lang="zh-CN" altLang="en-US" dirty="0"/>
              <a:t>和</a:t>
            </a:r>
            <a:r>
              <a:rPr lang="en-US" altLang="zh-CN" dirty="0"/>
              <a:t>a</a:t>
            </a:r>
            <a:r>
              <a:rPr lang="zh-CN" altLang="en-US" dirty="0"/>
              <a:t>拿过来</a:t>
            </a:r>
            <a:r>
              <a:rPr lang="en-US" altLang="zh-CN" dirty="0" err="1"/>
              <a:t>concat</a:t>
            </a:r>
            <a:r>
              <a:rPr lang="zh-CN" altLang="en-US" dirty="0"/>
              <a:t>起来，引入注意力机制对不同</a:t>
            </a:r>
            <a:r>
              <a:rPr lang="en-US" altLang="zh-CN" dirty="0"/>
              <a:t>agent</a:t>
            </a:r>
            <a:r>
              <a:rPr lang="zh-CN" altLang="en-US" dirty="0"/>
              <a:t>的</a:t>
            </a:r>
            <a:r>
              <a:rPr lang="en-US" altLang="zh-CN" dirty="0"/>
              <a:t>observation</a:t>
            </a:r>
            <a:r>
              <a:rPr lang="zh-CN" altLang="en-US" dirty="0"/>
              <a:t>和</a:t>
            </a:r>
            <a:r>
              <a:rPr lang="en-US" altLang="zh-CN" dirty="0"/>
              <a:t>action</a:t>
            </a:r>
            <a:r>
              <a:rPr lang="zh-CN" altLang="en-US" dirty="0"/>
              <a:t>加权求和</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12</a:t>
            </a:fld>
            <a:endParaRPr lang="zh-CN" altLang="en-US"/>
          </a:p>
        </p:txBody>
      </p:sp>
    </p:spTree>
    <p:extLst>
      <p:ext uri="{BB962C8B-B14F-4D97-AF65-F5344CB8AC3E}">
        <p14:creationId xmlns:p14="http://schemas.microsoft.com/office/powerpoint/2010/main" val="404824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另外有一些研究者将其看作是</a:t>
            </a:r>
            <a:r>
              <a:rPr lang="en-US" altLang="zh-CN" dirty="0"/>
              <a:t>CMDP</a:t>
            </a:r>
            <a:r>
              <a:rPr lang="zh-CN" altLang="en-US" dirty="0"/>
              <a:t>问题（安全强化学习）</a:t>
            </a:r>
            <a:endParaRPr lang="en-US" altLang="zh-CN" dirty="0"/>
          </a:p>
          <a:p>
            <a:r>
              <a:rPr lang="zh-CN" altLang="en-US" dirty="0"/>
              <a:t>自适应找到一个</a:t>
            </a:r>
            <a:r>
              <a:rPr lang="en-US" altLang="zh-CN" dirty="0"/>
              <a:t>lambda</a:t>
            </a:r>
          </a:p>
          <a:p>
            <a:r>
              <a:rPr lang="zh-CN" altLang="en-US" dirty="0"/>
              <a:t>但是只适用于简单任务</a:t>
            </a:r>
            <a:endParaRPr lang="en-US" altLang="zh-CN" dirty="0"/>
          </a:p>
          <a:p>
            <a:r>
              <a:rPr lang="zh-CN" altLang="en-US" dirty="0"/>
              <a:t>因为这样的拉格朗日乘子法理论对解存在的要求是区域内有可行解，但对收敛速度无法保证，也就是说遇见复杂任务找不到</a:t>
            </a:r>
            <a:r>
              <a:rPr lang="en-US" altLang="zh-CN" dirty="0"/>
              <a:t>lambda</a:t>
            </a:r>
            <a:r>
              <a:rPr lang="zh-CN" altLang="en-US" dirty="0"/>
              <a:t>的收敛值</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13</a:t>
            </a:fld>
            <a:endParaRPr lang="zh-CN" altLang="en-US"/>
          </a:p>
        </p:txBody>
      </p:sp>
    </p:spTree>
    <p:extLst>
      <p:ext uri="{BB962C8B-B14F-4D97-AF65-F5344CB8AC3E}">
        <p14:creationId xmlns:p14="http://schemas.microsoft.com/office/powerpoint/2010/main" val="2075069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也有一些工作是构建了仿真环境</a:t>
            </a:r>
            <a:endParaRPr lang="en-US" altLang="zh-CN" dirty="0"/>
          </a:p>
          <a:p>
            <a:r>
              <a:rPr lang="zh-CN" altLang="en-US" dirty="0"/>
              <a:t>我后续的实验工作也是基于这个仿真环境</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14</a:t>
            </a:fld>
            <a:endParaRPr lang="zh-CN" altLang="en-US"/>
          </a:p>
        </p:txBody>
      </p:sp>
    </p:spTree>
    <p:extLst>
      <p:ext uri="{BB962C8B-B14F-4D97-AF65-F5344CB8AC3E}">
        <p14:creationId xmlns:p14="http://schemas.microsoft.com/office/powerpoint/2010/main" val="3802636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总结一下多智能体强化学习应用到配电网自动电压控制问题上的挑战</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15</a:t>
            </a:fld>
            <a:endParaRPr lang="zh-CN" altLang="en-US"/>
          </a:p>
        </p:txBody>
      </p:sp>
    </p:spTree>
    <p:extLst>
      <p:ext uri="{BB962C8B-B14F-4D97-AF65-F5344CB8AC3E}">
        <p14:creationId xmlns:p14="http://schemas.microsoft.com/office/powerpoint/2010/main" val="311964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 </a:t>
            </a:r>
            <a:r>
              <a:rPr lang="zh-CN" altLang="en-US" dirty="0"/>
              <a:t>如何理解智能体的异构？</a:t>
            </a:r>
            <a:endParaRPr lang="en-US" altLang="zh-CN" dirty="0"/>
          </a:p>
          <a:p>
            <a:pPr marL="0" indent="0">
              <a:buNone/>
            </a:pPr>
            <a:r>
              <a:rPr lang="en-US" altLang="zh-CN" dirty="0"/>
              <a:t>(1)</a:t>
            </a:r>
            <a:r>
              <a:rPr lang="zh-CN" altLang="en-US" dirty="0"/>
              <a:t>数量不同：比如说区域</a:t>
            </a:r>
            <a:r>
              <a:rPr lang="en-US" altLang="zh-CN" dirty="0"/>
              <a:t>1</a:t>
            </a:r>
            <a:r>
              <a:rPr lang="zh-CN" altLang="en-US" dirty="0"/>
              <a:t>里有</a:t>
            </a:r>
            <a:r>
              <a:rPr lang="en-US" altLang="zh-CN" dirty="0"/>
              <a:t>4</a:t>
            </a:r>
            <a:r>
              <a:rPr lang="zh-CN" altLang="en-US" dirty="0"/>
              <a:t>个节点，区域</a:t>
            </a:r>
            <a:r>
              <a:rPr lang="en-US" altLang="zh-CN" dirty="0"/>
              <a:t>2</a:t>
            </a:r>
            <a:r>
              <a:rPr lang="zh-CN" altLang="en-US" dirty="0"/>
              <a:t>里有</a:t>
            </a:r>
            <a:r>
              <a:rPr lang="en-US" altLang="zh-CN" dirty="0"/>
              <a:t>1</a:t>
            </a:r>
            <a:r>
              <a:rPr lang="zh-CN" altLang="en-US" dirty="0"/>
              <a:t>个节点。在实际电网中，小的区域内只有</a:t>
            </a:r>
            <a:r>
              <a:rPr lang="en-US" altLang="zh-CN" dirty="0"/>
              <a:t>1</a:t>
            </a:r>
            <a:r>
              <a:rPr lang="zh-CN" altLang="en-US" dirty="0"/>
              <a:t>个节点，大的区域内将近</a:t>
            </a:r>
            <a:r>
              <a:rPr lang="en-US" altLang="zh-CN" dirty="0"/>
              <a:t>20</a:t>
            </a:r>
            <a:r>
              <a:rPr lang="zh-CN" altLang="en-US" dirty="0"/>
              <a:t>个节点。</a:t>
            </a:r>
            <a:endParaRPr lang="en-US" altLang="zh-CN" dirty="0"/>
          </a:p>
          <a:p>
            <a:pPr marL="0" indent="0">
              <a:buNone/>
            </a:pPr>
            <a:r>
              <a:rPr lang="en-US" altLang="zh-CN" dirty="0"/>
              <a:t>(2)</a:t>
            </a:r>
            <a:r>
              <a:rPr lang="zh-CN" altLang="en-US" dirty="0"/>
              <a:t>拓扑结构不同：比如说区域</a:t>
            </a:r>
            <a:r>
              <a:rPr lang="en-US" altLang="zh-CN" dirty="0"/>
              <a:t>1</a:t>
            </a:r>
            <a:r>
              <a:rPr lang="zh-CN" altLang="en-US" dirty="0"/>
              <a:t>和区域</a:t>
            </a:r>
            <a:r>
              <a:rPr lang="en-US" altLang="zh-CN" dirty="0"/>
              <a:t>3</a:t>
            </a:r>
            <a:r>
              <a:rPr lang="zh-CN" altLang="en-US" dirty="0"/>
              <a:t>都由</a:t>
            </a:r>
            <a:r>
              <a:rPr lang="en-US" altLang="zh-CN" dirty="0"/>
              <a:t>4</a:t>
            </a:r>
            <a:r>
              <a:rPr lang="zh-CN" altLang="en-US" dirty="0"/>
              <a:t>个电网节点组成，但组成他们的拓扑结构不一样</a:t>
            </a:r>
            <a:endParaRPr lang="en-US" altLang="zh-CN" dirty="0"/>
          </a:p>
          <a:p>
            <a:pPr marL="0" indent="0">
              <a:buNone/>
            </a:pPr>
            <a:r>
              <a:rPr lang="en-US" altLang="zh-CN" dirty="0"/>
              <a:t>(3)</a:t>
            </a:r>
            <a:r>
              <a:rPr lang="zh-CN" altLang="en-US" dirty="0"/>
              <a:t>不同节点重要性不同：比如说在区域</a:t>
            </a:r>
            <a:r>
              <a:rPr lang="en-US" altLang="zh-CN" dirty="0"/>
              <a:t>1</a:t>
            </a:r>
            <a:r>
              <a:rPr lang="zh-CN" altLang="en-US" dirty="0"/>
              <a:t>中，节点</a:t>
            </a:r>
            <a:r>
              <a:rPr lang="en-US" altLang="zh-CN" dirty="0"/>
              <a:t>6</a:t>
            </a:r>
            <a:r>
              <a:rPr lang="zh-CN" altLang="en-US" dirty="0"/>
              <a:t>装有光伏逆变器，节点</a:t>
            </a:r>
            <a:r>
              <a:rPr lang="en-US" altLang="zh-CN" dirty="0"/>
              <a:t>7</a:t>
            </a:r>
            <a:r>
              <a:rPr lang="zh-CN" altLang="en-US" dirty="0"/>
              <a:t>在配电网末端，它们比节点</a:t>
            </a:r>
            <a:r>
              <a:rPr lang="en-US" altLang="zh-CN" dirty="0"/>
              <a:t>5</a:t>
            </a:r>
            <a:r>
              <a:rPr lang="zh-CN" altLang="en-US" dirty="0"/>
              <a:t>和</a:t>
            </a:r>
            <a:r>
              <a:rPr lang="en-US" altLang="zh-CN" dirty="0"/>
              <a:t>8</a:t>
            </a:r>
            <a:r>
              <a:rPr lang="zh-CN" altLang="en-US" dirty="0"/>
              <a:t>更容易电压越限，</a:t>
            </a:r>
            <a:r>
              <a:rPr lang="en-US" altLang="zh-CN" dirty="0"/>
              <a:t>agent 1</a:t>
            </a:r>
            <a:r>
              <a:rPr lang="zh-CN" altLang="en-US" dirty="0"/>
              <a:t>在执行操作的时候，需要把注意力更多得放在容易越限的节点上</a:t>
            </a:r>
            <a:endParaRPr lang="en-US" altLang="zh-CN" dirty="0"/>
          </a:p>
          <a:p>
            <a:pPr marL="0" indent="0">
              <a:buNone/>
            </a:pPr>
            <a:endParaRPr lang="en-US" altLang="zh-CN" dirty="0"/>
          </a:p>
          <a:p>
            <a:pPr marL="0" indent="0">
              <a:buNone/>
            </a:pPr>
            <a:r>
              <a:rPr lang="en-US" altLang="zh-CN" dirty="0"/>
              <a:t>3. </a:t>
            </a:r>
            <a:r>
              <a:rPr lang="zh-CN" altLang="en-US" dirty="0"/>
              <a:t>传统的多智能体</a:t>
            </a:r>
            <a:r>
              <a:rPr lang="en-US" altLang="zh-CN" dirty="0"/>
              <a:t>actor critic</a:t>
            </a:r>
            <a:r>
              <a:rPr lang="zh-CN" altLang="en-US" dirty="0"/>
              <a:t>的算法难以提取到电网问题的特性</a:t>
            </a:r>
            <a:endParaRPr lang="en-US" altLang="zh-CN" dirty="0"/>
          </a:p>
          <a:p>
            <a:pPr marL="228600" indent="-228600">
              <a:buAutoNum type="arabicParenBoth"/>
            </a:pPr>
            <a:r>
              <a:rPr lang="zh-CN" altLang="en-US" dirty="0"/>
              <a:t>基于</a:t>
            </a:r>
            <a:r>
              <a:rPr lang="en-US" altLang="zh-CN" dirty="0"/>
              <a:t>MLP</a:t>
            </a:r>
            <a:r>
              <a:rPr lang="zh-CN" altLang="en-US" dirty="0"/>
              <a:t>的网络结构的输入是：</a:t>
            </a:r>
            <a:r>
              <a:rPr lang="en-US" altLang="zh-CN" dirty="0" err="1"/>
              <a:t>concat</a:t>
            </a:r>
            <a:r>
              <a:rPr lang="zh-CN" altLang="en-US" dirty="0"/>
              <a:t>电网节点信息 </a:t>
            </a:r>
            <a:r>
              <a:rPr lang="en-US" altLang="zh-CN" dirty="0"/>
              <a:t>+ padding</a:t>
            </a:r>
            <a:r>
              <a:rPr lang="zh-CN" altLang="en-US" dirty="0"/>
              <a:t>，导致</a:t>
            </a:r>
            <a:r>
              <a:rPr lang="en-US" altLang="zh-CN" dirty="0"/>
              <a:t>agent</a:t>
            </a:r>
            <a:r>
              <a:rPr lang="zh-CN" altLang="en-US" dirty="0"/>
              <a:t>不能很好理解和区分他所在的区域内的网络拓扑结构</a:t>
            </a:r>
            <a:endParaRPr lang="en-US" altLang="zh-CN" dirty="0"/>
          </a:p>
          <a:p>
            <a:pPr marL="228600" indent="-228600">
              <a:buAutoNum type="arabicParenBoth"/>
            </a:pPr>
            <a:r>
              <a:rPr lang="zh-CN" altLang="en-US" dirty="0"/>
              <a:t>基于</a:t>
            </a:r>
            <a:r>
              <a:rPr lang="en-US" altLang="zh-CN" dirty="0"/>
              <a:t>MLP</a:t>
            </a:r>
            <a:r>
              <a:rPr lang="zh-CN" altLang="en-US" dirty="0"/>
              <a:t>的网络结构完全靠</a:t>
            </a:r>
            <a:r>
              <a:rPr lang="en-US" altLang="zh-CN" dirty="0"/>
              <a:t>data-driven</a:t>
            </a:r>
            <a:r>
              <a:rPr lang="zh-CN" altLang="en-US" dirty="0"/>
              <a:t>的方式理解电网运行的规律，很难学到一个区域内的节点的重要性</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F23378A-3B4F-42C6-BD76-CD15EEC4DE73}" type="slidenum">
              <a:rPr lang="zh-CN" altLang="en-US" smtClean="0"/>
              <a:t>17</a:t>
            </a:fld>
            <a:endParaRPr lang="zh-CN" altLang="en-US"/>
          </a:p>
        </p:txBody>
      </p:sp>
    </p:spTree>
    <p:extLst>
      <p:ext uri="{BB962C8B-B14F-4D97-AF65-F5344CB8AC3E}">
        <p14:creationId xmlns:p14="http://schemas.microsoft.com/office/powerpoint/2010/main" val="2789381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a:t>
            </a:r>
            <a:r>
              <a:rPr lang="en-US" altLang="zh-CN" dirty="0"/>
              <a:t>1</a:t>
            </a:r>
            <a:r>
              <a:rPr lang="zh-CN" altLang="en-US" dirty="0"/>
              <a:t>的几个创新点</a:t>
            </a:r>
            <a:endParaRPr lang="en-US" altLang="zh-CN" dirty="0"/>
          </a:p>
          <a:p>
            <a:r>
              <a:rPr lang="en-US" altLang="zh-CN" dirty="0"/>
              <a:t>1</a:t>
            </a:r>
          </a:p>
          <a:p>
            <a:r>
              <a:rPr lang="en-US" altLang="zh-CN" dirty="0"/>
              <a:t>2</a:t>
            </a:r>
          </a:p>
          <a:p>
            <a:r>
              <a:rPr lang="en-US" altLang="zh-CN" dirty="0"/>
              <a:t>3</a:t>
            </a:r>
            <a:endParaRPr lang="zh-CN" altLang="en-US" dirty="0"/>
          </a:p>
        </p:txBody>
      </p:sp>
      <p:sp>
        <p:nvSpPr>
          <p:cNvPr id="4" name="灯片编号占位符 3"/>
          <p:cNvSpPr>
            <a:spLocks noGrp="1"/>
          </p:cNvSpPr>
          <p:nvPr>
            <p:ph type="sldNum" sz="quarter" idx="5"/>
          </p:nvPr>
        </p:nvSpPr>
        <p:spPr/>
        <p:txBody>
          <a:bodyPr/>
          <a:lstStyle/>
          <a:p>
            <a:fld id="{0F23378A-3B4F-42C6-BD76-CD15EEC4DE73}" type="slidenum">
              <a:rPr lang="zh-CN" altLang="en-US" smtClean="0"/>
              <a:t>18</a:t>
            </a:fld>
            <a:endParaRPr lang="zh-CN" altLang="en-US"/>
          </a:p>
        </p:txBody>
      </p:sp>
    </p:spTree>
    <p:extLst>
      <p:ext uri="{BB962C8B-B14F-4D97-AF65-F5344CB8AC3E}">
        <p14:creationId xmlns:p14="http://schemas.microsoft.com/office/powerpoint/2010/main" val="1246565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a:p>
          <a:p>
            <a:r>
              <a:rPr lang="en-US" altLang="zh-CN" sz="1800" dirty="0"/>
              <a:t>Transformer-based Policy Network</a:t>
            </a:r>
          </a:p>
          <a:p>
            <a:pPr lvl="1"/>
            <a:r>
              <a:rPr lang="zh-CN" altLang="en-US" sz="1600" dirty="0"/>
              <a:t>将邻接矩阵作为</a:t>
            </a:r>
            <a:r>
              <a:rPr lang="en-US" altLang="zh-CN" sz="1600" dirty="0"/>
              <a:t>attention mask</a:t>
            </a:r>
            <a:r>
              <a:rPr lang="zh-CN" altLang="en-US" sz="1600" dirty="0"/>
              <a:t>，融入拓扑结构信息。</a:t>
            </a:r>
            <a:endParaRPr lang="en-US" altLang="zh-CN" sz="1600" dirty="0"/>
          </a:p>
          <a:p>
            <a:pPr lvl="1"/>
            <a:r>
              <a:rPr lang="zh-CN" altLang="en-US" sz="1600" dirty="0"/>
              <a:t>设计了基于</a:t>
            </a:r>
            <a:r>
              <a:rPr lang="en-US" altLang="zh-CN" sz="1600" dirty="0"/>
              <a:t>Transformer</a:t>
            </a:r>
            <a:r>
              <a:rPr lang="zh-CN" altLang="en-US" sz="1600" dirty="0"/>
              <a:t>的特征提取模块，帮助提取电网区域的高层语义特征。</a:t>
            </a:r>
            <a:endParaRPr lang="en-US" altLang="zh-CN" sz="1600" dirty="0"/>
          </a:p>
          <a:p>
            <a:pPr lvl="1"/>
            <a:r>
              <a:rPr lang="zh-CN" altLang="en-US" sz="1600" dirty="0"/>
              <a:t>设计了自监督辅助训练任务，利用</a:t>
            </a:r>
            <a:r>
              <a:rPr lang="en-US" altLang="zh-CN" sz="1600" dirty="0"/>
              <a:t>auxiliary loss</a:t>
            </a:r>
            <a:r>
              <a:rPr lang="zh-CN" altLang="en-US" sz="1600" dirty="0"/>
              <a:t>帮助网络更快地学习。</a:t>
            </a:r>
            <a:endParaRPr lang="en-US" altLang="zh-CN" sz="1600" dirty="0"/>
          </a:p>
          <a:p>
            <a:pPr lvl="1"/>
            <a:endParaRPr lang="en-US" altLang="zh-CN" dirty="0"/>
          </a:p>
          <a:p>
            <a:pPr marL="0" indent="0">
              <a:buNone/>
            </a:pPr>
            <a:r>
              <a:rPr lang="en-US" altLang="zh-CN" dirty="0"/>
              <a:t>(1)</a:t>
            </a:r>
            <a:r>
              <a:rPr lang="zh-CN" altLang="en-US" dirty="0"/>
              <a:t>主要是由</a:t>
            </a:r>
            <a:r>
              <a:rPr lang="en-US" altLang="zh-CN" dirty="0"/>
              <a:t>transformer encoder </a:t>
            </a:r>
            <a:r>
              <a:rPr lang="zh-CN" altLang="en-US" dirty="0"/>
              <a:t>和 </a:t>
            </a:r>
            <a:r>
              <a:rPr lang="en-US" altLang="zh-CN" dirty="0"/>
              <a:t>embedding aggregation</a:t>
            </a:r>
            <a:r>
              <a:rPr lang="zh-CN" altLang="en-US" dirty="0"/>
              <a:t>模块组成</a:t>
            </a:r>
            <a:endParaRPr lang="en-US" altLang="zh-CN" dirty="0"/>
          </a:p>
          <a:p>
            <a:pPr marL="0" indent="0">
              <a:buNone/>
            </a:pPr>
            <a:r>
              <a:rPr lang="en-US" altLang="zh-CN" dirty="0"/>
              <a:t>Transformer encoder: transformer</a:t>
            </a:r>
            <a:r>
              <a:rPr lang="zh-CN" altLang="en-US" dirty="0"/>
              <a:t>结构天然解决了不同区域内电网节点数量不一样的问题；将邻接矩阵作为</a:t>
            </a:r>
            <a:r>
              <a:rPr lang="en-US" altLang="zh-CN" dirty="0"/>
              <a:t>attention</a:t>
            </a:r>
            <a:r>
              <a:rPr lang="zh-CN" altLang="en-US" dirty="0"/>
              <a:t>机制中的</a:t>
            </a:r>
            <a:r>
              <a:rPr lang="en-US" altLang="zh-CN" dirty="0"/>
              <a:t>mask</a:t>
            </a:r>
            <a:r>
              <a:rPr lang="zh-CN" altLang="en-US" dirty="0"/>
              <a:t>，编码进了拓扑结构信息</a:t>
            </a:r>
            <a:endParaRPr lang="en-US" altLang="zh-CN" dirty="0"/>
          </a:p>
          <a:p>
            <a:pPr marL="0" indent="0">
              <a:buNone/>
            </a:pPr>
            <a:r>
              <a:rPr lang="en-US" altLang="zh-CN" dirty="0"/>
              <a:t>Embedding aggregation(</a:t>
            </a:r>
            <a:r>
              <a:rPr lang="zh-CN" altLang="en-US" dirty="0"/>
              <a:t>实际实现的时候是由一层不带</a:t>
            </a:r>
            <a:r>
              <a:rPr lang="en-US" altLang="zh-CN" dirty="0"/>
              <a:t>mask</a:t>
            </a:r>
            <a:r>
              <a:rPr lang="zh-CN" altLang="en-US" dirty="0"/>
              <a:t>的</a:t>
            </a:r>
            <a:r>
              <a:rPr lang="en-US" altLang="zh-CN" dirty="0"/>
              <a:t>transformer encoder</a:t>
            </a:r>
            <a:r>
              <a:rPr lang="zh-CN" altLang="en-US" dirty="0"/>
              <a:t>组成</a:t>
            </a:r>
            <a:r>
              <a:rPr lang="en-US" altLang="zh-CN" dirty="0"/>
              <a:t>)</a:t>
            </a:r>
            <a:r>
              <a:rPr lang="zh-CN" altLang="en-US" dirty="0"/>
              <a:t>：取出需要做决策的</a:t>
            </a:r>
            <a:r>
              <a:rPr lang="en-US" altLang="zh-CN" dirty="0"/>
              <a:t>agent</a:t>
            </a:r>
            <a:r>
              <a:rPr lang="zh-CN" altLang="en-US" dirty="0"/>
              <a:t>所在节点的位置，将其与区域内其他节点做</a:t>
            </a:r>
            <a:r>
              <a:rPr lang="en-US" altLang="zh-CN" dirty="0"/>
              <a:t>attention</a:t>
            </a:r>
            <a:r>
              <a:rPr lang="zh-CN" altLang="en-US" dirty="0"/>
              <a:t>，得到区域的整体表征，这样的表征是从</a:t>
            </a:r>
            <a:r>
              <a:rPr lang="en-US" altLang="zh-CN" dirty="0"/>
              <a:t>agent(</a:t>
            </a:r>
            <a:r>
              <a:rPr lang="zh-CN" altLang="en-US" dirty="0"/>
              <a:t>操作者</a:t>
            </a:r>
            <a:r>
              <a:rPr lang="en-US" altLang="zh-CN" dirty="0"/>
              <a:t>)</a:t>
            </a:r>
            <a:r>
              <a:rPr lang="zh-CN" altLang="en-US" dirty="0"/>
              <a:t>的角度出发得到的表征，包含了区域内不同节点的重要性信息。</a:t>
            </a:r>
            <a:endParaRPr lang="en-US" altLang="zh-CN" dirty="0"/>
          </a:p>
          <a:p>
            <a:pPr marL="0" indent="0">
              <a:buNone/>
            </a:pPr>
            <a:r>
              <a:rPr lang="en-US" altLang="zh-CN" dirty="0"/>
              <a:t>(2)</a:t>
            </a:r>
            <a:r>
              <a:rPr lang="zh-CN" altLang="en-US" dirty="0"/>
              <a:t>利用自监督辅助任务帮助训练</a:t>
            </a:r>
            <a:endParaRPr lang="en-US" altLang="zh-CN" dirty="0"/>
          </a:p>
          <a:p>
            <a:pPr marL="0" indent="0">
              <a:buNone/>
            </a:pPr>
            <a:r>
              <a:rPr lang="zh-CN" altLang="en-US" dirty="0"/>
              <a:t>在</a:t>
            </a:r>
            <a:r>
              <a:rPr lang="en-US" altLang="zh-CN" dirty="0"/>
              <a:t>MARL</a:t>
            </a:r>
            <a:r>
              <a:rPr lang="zh-CN" altLang="en-US" dirty="0"/>
              <a:t>中引入</a:t>
            </a:r>
            <a:r>
              <a:rPr lang="en-US" altLang="zh-CN" dirty="0"/>
              <a:t>transformer</a:t>
            </a:r>
            <a:r>
              <a:rPr lang="zh-CN" altLang="en-US" dirty="0"/>
              <a:t>，很难训练稳定。我们采用了辅助任务帮助模型训练。具体来说，在原始</a:t>
            </a:r>
            <a:r>
              <a:rPr lang="en-US" altLang="zh-CN" dirty="0"/>
              <a:t>observation</a:t>
            </a:r>
            <a:r>
              <a:rPr lang="zh-CN" altLang="en-US" dirty="0"/>
              <a:t>中有每个节点的电压信息，我们在</a:t>
            </a:r>
            <a:r>
              <a:rPr lang="en-US" altLang="zh-CN" dirty="0"/>
              <a:t>embedding aggregation</a:t>
            </a:r>
            <a:r>
              <a:rPr lang="zh-CN" altLang="en-US" dirty="0"/>
              <a:t>模块后希望恢复出每个节点的电压信息，通过</a:t>
            </a:r>
            <a:r>
              <a:rPr lang="en-US" altLang="zh-CN" dirty="0"/>
              <a:t>MSE loss</a:t>
            </a:r>
            <a:r>
              <a:rPr lang="zh-CN" altLang="en-US" dirty="0"/>
              <a:t>帮助训练。</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F23378A-3B4F-42C6-BD76-CD15EEC4DE73}" type="slidenum">
              <a:rPr lang="zh-CN" altLang="en-US" smtClean="0"/>
              <a:t>19</a:t>
            </a:fld>
            <a:endParaRPr lang="zh-CN" altLang="en-US"/>
          </a:p>
        </p:txBody>
      </p:sp>
    </p:spTree>
    <p:extLst>
      <p:ext uri="{BB962C8B-B14F-4D97-AF65-F5344CB8AC3E}">
        <p14:creationId xmlns:p14="http://schemas.microsoft.com/office/powerpoint/2010/main" val="221980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Transformer-based Critic Network</a:t>
            </a:r>
          </a:p>
          <a:p>
            <a:pPr lvl="1"/>
            <a:r>
              <a:rPr lang="zh-CN" altLang="en-US" sz="1600" dirty="0"/>
              <a:t>在中心化训练过程中利用</a:t>
            </a:r>
            <a:r>
              <a:rPr lang="en-US" altLang="zh-CN" sz="1600" dirty="0"/>
              <a:t>Transformer</a:t>
            </a:r>
            <a:r>
              <a:rPr lang="zh-CN" altLang="en-US" sz="1600" dirty="0"/>
              <a:t>中的自注意力机制</a:t>
            </a:r>
            <a:endParaRPr lang="en-US" altLang="zh-CN" sz="1600" dirty="0"/>
          </a:p>
          <a:p>
            <a:pPr lvl="1"/>
            <a:r>
              <a:rPr lang="zh-CN" altLang="en-US" sz="1600" dirty="0"/>
              <a:t>使多智能体在训练过程中更好地进行信用分配，帮助学习更优的控制策略。</a:t>
            </a:r>
            <a:endParaRPr lang="en-US" altLang="zh-CN" sz="1600" dirty="0"/>
          </a:p>
          <a:p>
            <a:endParaRPr lang="en-US" altLang="zh-CN" dirty="0"/>
          </a:p>
          <a:p>
            <a:r>
              <a:rPr lang="zh-CN" altLang="en-US" dirty="0"/>
              <a:t>将传统的基于</a:t>
            </a:r>
            <a:r>
              <a:rPr lang="en-US" altLang="zh-CN" dirty="0"/>
              <a:t>MLP</a:t>
            </a:r>
            <a:r>
              <a:rPr lang="zh-CN" altLang="en-US" dirty="0"/>
              <a:t>的</a:t>
            </a:r>
            <a:r>
              <a:rPr lang="en-US" altLang="zh-CN" dirty="0"/>
              <a:t>critic network</a:t>
            </a:r>
            <a:r>
              <a:rPr lang="zh-CN" altLang="en-US" dirty="0"/>
              <a:t>改换成基于</a:t>
            </a:r>
            <a:r>
              <a:rPr lang="en-US" altLang="zh-CN" dirty="0"/>
              <a:t>transformer</a:t>
            </a:r>
            <a:r>
              <a:rPr lang="zh-CN" altLang="en-US" dirty="0"/>
              <a:t>的</a:t>
            </a:r>
            <a:r>
              <a:rPr lang="en-US" altLang="zh-CN" dirty="0"/>
              <a:t>critic network</a:t>
            </a:r>
            <a:r>
              <a:rPr lang="zh-CN" altLang="en-US" dirty="0"/>
              <a:t>，帮助不同</a:t>
            </a:r>
            <a:r>
              <a:rPr lang="en-US" altLang="zh-CN" dirty="0"/>
              <a:t>agent</a:t>
            </a:r>
            <a:r>
              <a:rPr lang="zh-CN" altLang="en-US" dirty="0"/>
              <a:t>之间显示建模两两之间的联系。</a:t>
            </a:r>
          </a:p>
          <a:p>
            <a:endParaRPr lang="zh-CN" altLang="en-US" dirty="0"/>
          </a:p>
        </p:txBody>
      </p:sp>
      <p:sp>
        <p:nvSpPr>
          <p:cNvPr id="4" name="灯片编号占位符 3"/>
          <p:cNvSpPr>
            <a:spLocks noGrp="1"/>
          </p:cNvSpPr>
          <p:nvPr>
            <p:ph type="sldNum" sz="quarter" idx="5"/>
          </p:nvPr>
        </p:nvSpPr>
        <p:spPr/>
        <p:txBody>
          <a:bodyPr/>
          <a:lstStyle/>
          <a:p>
            <a:fld id="{0F23378A-3B4F-42C6-BD76-CD15EEC4DE73}" type="slidenum">
              <a:rPr lang="zh-CN" altLang="en-US" smtClean="0"/>
              <a:t>20</a:t>
            </a:fld>
            <a:endParaRPr lang="zh-CN" altLang="en-US"/>
          </a:p>
        </p:txBody>
      </p:sp>
    </p:spTree>
    <p:extLst>
      <p:ext uri="{BB962C8B-B14F-4D97-AF65-F5344CB8AC3E}">
        <p14:creationId xmlns:p14="http://schemas.microsoft.com/office/powerpoint/2010/main" val="338231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我的答辩主要分成四个部分：首先我将描述我的选题背景和依据，然后我将介绍国内外的研究现状和面临的挑战，接下来我将详细描述我的研究内容，最后总结一下初步成果与整体毕设的进度安排</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2</a:t>
            </a:fld>
            <a:endParaRPr lang="zh-CN" altLang="en-US"/>
          </a:p>
        </p:txBody>
      </p:sp>
    </p:spTree>
    <p:extLst>
      <p:ext uri="{BB962C8B-B14F-4D97-AF65-F5344CB8AC3E}">
        <p14:creationId xmlns:p14="http://schemas.microsoft.com/office/powerpoint/2010/main" val="2506237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Transformer</a:t>
            </a:r>
            <a:r>
              <a:rPr lang="zh-CN" altLang="en-US" dirty="0"/>
              <a:t>结构在多智能体强化学习里很难被训练，因为训练的反馈只有简单的奖励，于是我们提出自监督的辅助</a:t>
            </a:r>
            <a:r>
              <a:rPr lang="en-US" altLang="zh-CN" dirty="0"/>
              <a:t>loss</a:t>
            </a:r>
            <a:r>
              <a:rPr lang="zh-CN" altLang="en-US" dirty="0"/>
              <a:t>来帮助算法训练</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21</a:t>
            </a:fld>
            <a:endParaRPr lang="zh-CN" altLang="en-US"/>
          </a:p>
        </p:txBody>
      </p:sp>
    </p:spTree>
    <p:extLst>
      <p:ext uri="{BB962C8B-B14F-4D97-AF65-F5344CB8AC3E}">
        <p14:creationId xmlns:p14="http://schemas.microsoft.com/office/powerpoint/2010/main" val="1525068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初步实验结果</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22</a:t>
            </a:fld>
            <a:endParaRPr lang="zh-CN" altLang="en-US"/>
          </a:p>
        </p:txBody>
      </p:sp>
    </p:spTree>
    <p:extLst>
      <p:ext uri="{BB962C8B-B14F-4D97-AF65-F5344CB8AC3E}">
        <p14:creationId xmlns:p14="http://schemas.microsoft.com/office/powerpoint/2010/main" val="2918642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可视化结果</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23</a:t>
            </a:fld>
            <a:endParaRPr lang="zh-CN" altLang="en-US"/>
          </a:p>
        </p:txBody>
      </p:sp>
    </p:spTree>
    <p:extLst>
      <p:ext uri="{BB962C8B-B14F-4D97-AF65-F5344CB8AC3E}">
        <p14:creationId xmlns:p14="http://schemas.microsoft.com/office/powerpoint/2010/main" val="3720535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安全强化学习</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25</a:t>
            </a:fld>
            <a:endParaRPr lang="zh-CN" altLang="en-US"/>
          </a:p>
        </p:txBody>
      </p:sp>
    </p:spTree>
    <p:extLst>
      <p:ext uri="{BB962C8B-B14F-4D97-AF65-F5344CB8AC3E}">
        <p14:creationId xmlns:p14="http://schemas.microsoft.com/office/powerpoint/2010/main" val="2978843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Safety filter</a:t>
            </a:r>
            <a:endParaRPr lang="zh-CN" altLang="en-US" dirty="0"/>
          </a:p>
        </p:txBody>
      </p:sp>
      <p:sp>
        <p:nvSpPr>
          <p:cNvPr id="4" name="灯片编号占位符 3"/>
          <p:cNvSpPr>
            <a:spLocks noGrp="1"/>
          </p:cNvSpPr>
          <p:nvPr>
            <p:ph type="sldNum" sz="quarter" idx="5"/>
          </p:nvPr>
        </p:nvSpPr>
        <p:spPr/>
        <p:txBody>
          <a:bodyPr/>
          <a:lstStyle/>
          <a:p>
            <a:fld id="{0F23378A-3B4F-42C6-BD76-CD15EEC4DE73}" type="slidenum">
              <a:rPr lang="zh-CN" altLang="en-US" smtClean="0"/>
              <a:t>26</a:t>
            </a:fld>
            <a:endParaRPr lang="zh-CN" altLang="en-US"/>
          </a:p>
        </p:txBody>
      </p:sp>
    </p:spTree>
    <p:extLst>
      <p:ext uri="{BB962C8B-B14F-4D97-AF65-F5344CB8AC3E}">
        <p14:creationId xmlns:p14="http://schemas.microsoft.com/office/powerpoint/2010/main" val="1250891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droop control</a:t>
            </a:r>
            <a:endParaRPr lang="zh-CN" altLang="en-US" dirty="0"/>
          </a:p>
        </p:txBody>
      </p:sp>
      <p:sp>
        <p:nvSpPr>
          <p:cNvPr id="4" name="灯片编号占位符 3"/>
          <p:cNvSpPr>
            <a:spLocks noGrp="1"/>
          </p:cNvSpPr>
          <p:nvPr>
            <p:ph type="sldNum" sz="quarter" idx="5"/>
          </p:nvPr>
        </p:nvSpPr>
        <p:spPr/>
        <p:txBody>
          <a:bodyPr/>
          <a:lstStyle/>
          <a:p>
            <a:fld id="{0F23378A-3B4F-42C6-BD76-CD15EEC4DE73}" type="slidenum">
              <a:rPr lang="zh-CN" altLang="en-US" smtClean="0"/>
              <a:t>27</a:t>
            </a:fld>
            <a:endParaRPr lang="zh-CN" altLang="en-US"/>
          </a:p>
        </p:txBody>
      </p:sp>
    </p:spTree>
    <p:extLst>
      <p:ext uri="{BB962C8B-B14F-4D97-AF65-F5344CB8AC3E}">
        <p14:creationId xmlns:p14="http://schemas.microsoft.com/office/powerpoint/2010/main" val="3584198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可能的原因是大规模场景种</a:t>
            </a:r>
            <a:r>
              <a:rPr lang="en-US" altLang="zh-CN" dirty="0"/>
              <a:t>droop control</a:t>
            </a:r>
            <a:r>
              <a:rPr lang="zh-CN" altLang="en-US" dirty="0"/>
              <a:t>也控制不好</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28</a:t>
            </a:fld>
            <a:endParaRPr lang="zh-CN" altLang="en-US"/>
          </a:p>
        </p:txBody>
      </p:sp>
    </p:spTree>
    <p:extLst>
      <p:ext uri="{BB962C8B-B14F-4D97-AF65-F5344CB8AC3E}">
        <p14:creationId xmlns:p14="http://schemas.microsoft.com/office/powerpoint/2010/main" val="635443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关于研究内容</a:t>
            </a:r>
            <a:r>
              <a:rPr lang="en-US" altLang="zh-CN" dirty="0"/>
              <a:t>1</a:t>
            </a:r>
            <a:r>
              <a:rPr lang="zh-CN" altLang="en-US" dirty="0"/>
              <a:t>的相关研究成果发表在</a:t>
            </a:r>
            <a:r>
              <a:rPr lang="en-US" altLang="zh-CN" dirty="0"/>
              <a:t>KDD2022 Research Track</a:t>
            </a:r>
            <a:r>
              <a:rPr lang="zh-CN" altLang="en-US" dirty="0"/>
              <a:t>上。</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30</a:t>
            </a:fld>
            <a:endParaRPr lang="zh-CN" altLang="en-US"/>
          </a:p>
        </p:txBody>
      </p:sp>
    </p:spTree>
    <p:extLst>
      <p:ext uri="{BB962C8B-B14F-4D97-AF65-F5344CB8AC3E}">
        <p14:creationId xmlns:p14="http://schemas.microsoft.com/office/powerpoint/2010/main" val="58939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首先我将介绍我的研究背景与研究意义</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3</a:t>
            </a:fld>
            <a:endParaRPr lang="zh-CN" altLang="en-US"/>
          </a:p>
        </p:txBody>
      </p:sp>
    </p:spTree>
    <p:extLst>
      <p:ext uri="{BB962C8B-B14F-4D97-AF65-F5344CB8AC3E}">
        <p14:creationId xmlns:p14="http://schemas.microsoft.com/office/powerpoint/2010/main" val="415396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为了响应国家“双碳”战略的号召，可再生能源的在发电能源中的占比逐步升高，将逐步取代现有的火力发电的形式，常见的发电形式比如光伏发电、风力发电、水力发电。</a:t>
            </a:r>
            <a:endParaRPr lang="en-US" altLang="zh-CN" dirty="0"/>
          </a:p>
          <a:p>
            <a:r>
              <a:rPr lang="zh-CN" altLang="en-US" dirty="0"/>
              <a:t>然而这些分布式的可再生能源接入配电网，会带来一些曾经没有遇见过的问题，以光伏发电为例，每家每户的楼顶太阳能板就可以被视作一个小型的光伏发电装置，它将太阳能转换成电能，但在正午时候，太阳光照剧烈，其向电网中注入的能量多，但在晚上注入的能量几乎没有，导致它所在的电网节点电压会产生波动，电压波动严重的时候会导致局部电网崩溃，产生断电。</a:t>
            </a:r>
            <a:endParaRPr lang="en-US" altLang="zh-CN" dirty="0"/>
          </a:p>
          <a:p>
            <a:endParaRPr lang="en-US" altLang="zh-CN" dirty="0"/>
          </a:p>
          <a:p>
            <a:r>
              <a:rPr lang="zh-CN" altLang="en-US" dirty="0"/>
              <a:t>为了解决上述的电压波动问题，研究者们提出了</a:t>
            </a:r>
            <a:r>
              <a:rPr lang="en-US" altLang="zh-CN" dirty="0"/>
              <a:t>AVC</a:t>
            </a:r>
            <a:r>
              <a:rPr lang="zh-CN" altLang="en-US" dirty="0"/>
              <a:t>问题。以光伏发电为例，电网是交流电，太阳能板注入配电网的电能是有功功率，每个光伏太阳能板都有一个叫光伏逆变器的装置，它能够注入无功功率，根据电路的基尔霍夫定律，这样就可以调节节点电压。比如说在夜晚太阳能注入少的时候，通过</a:t>
            </a:r>
            <a:r>
              <a:rPr lang="en-US" altLang="zh-CN" dirty="0"/>
              <a:t>PV</a:t>
            </a:r>
            <a:r>
              <a:rPr lang="zh-CN" altLang="en-US" dirty="0"/>
              <a:t>进行补偿，在中午太阳能注入多的时候，通过</a:t>
            </a:r>
            <a:r>
              <a:rPr lang="en-US" altLang="zh-CN" dirty="0"/>
              <a:t>PV</a:t>
            </a:r>
            <a:r>
              <a:rPr lang="zh-CN" altLang="en-US" dirty="0"/>
              <a:t>进行吸收。</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4</a:t>
            </a:fld>
            <a:endParaRPr lang="zh-CN" altLang="en-US"/>
          </a:p>
        </p:txBody>
      </p:sp>
    </p:spTree>
    <p:extLst>
      <p:ext uri="{BB962C8B-B14F-4D97-AF65-F5344CB8AC3E}">
        <p14:creationId xmlns:p14="http://schemas.microsoft.com/office/powerpoint/2010/main" val="1469616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随着人工智能技术的兴起，将强化学习和多智能体强化学习技术应用到</a:t>
            </a:r>
            <a:r>
              <a:rPr lang="en-US" altLang="zh-CN" dirty="0"/>
              <a:t>AVC</a:t>
            </a:r>
            <a:r>
              <a:rPr lang="zh-CN" altLang="en-US" dirty="0"/>
              <a:t>问题中，越来越受到研究者们的关注。</a:t>
            </a:r>
            <a:endParaRPr lang="en-US" altLang="zh-CN" dirty="0"/>
          </a:p>
          <a:p>
            <a:r>
              <a:rPr lang="zh-CN" altLang="en-US" dirty="0"/>
              <a:t>下面我将介绍一下多智能体强化学习。</a:t>
            </a:r>
            <a:endParaRPr lang="en-US" altLang="zh-CN" dirty="0"/>
          </a:p>
          <a:p>
            <a:r>
              <a:rPr lang="zh-CN" altLang="en-US" dirty="0"/>
              <a:t>如图所示，多个智能体通过和环境进行交互，智能体给出动作，环境给出反馈，于是智能体就知道刚才所作的动作是好还是坏，通过这样不断试错，不断迭代自己的策略。</a:t>
            </a:r>
            <a:endParaRPr lang="en-US" altLang="zh-CN" dirty="0"/>
          </a:p>
          <a:p>
            <a:r>
              <a:rPr lang="zh-CN" altLang="en-US" dirty="0"/>
              <a:t>多智能体强化学习的几个要素：</a:t>
            </a:r>
            <a:endParaRPr lang="en-US" altLang="zh-CN" dirty="0"/>
          </a:p>
          <a:p>
            <a:r>
              <a:rPr lang="en-US" altLang="zh-CN" dirty="0"/>
              <a:t>1 2 3 4</a:t>
            </a:r>
            <a:endParaRPr lang="zh-CN" altLang="en-US" dirty="0"/>
          </a:p>
        </p:txBody>
      </p:sp>
      <p:sp>
        <p:nvSpPr>
          <p:cNvPr id="4" name="灯片编号占位符 3"/>
          <p:cNvSpPr>
            <a:spLocks noGrp="1"/>
          </p:cNvSpPr>
          <p:nvPr>
            <p:ph type="sldNum" sz="quarter" idx="5"/>
          </p:nvPr>
        </p:nvSpPr>
        <p:spPr/>
        <p:txBody>
          <a:bodyPr/>
          <a:lstStyle/>
          <a:p>
            <a:fld id="{0F23378A-3B4F-42C6-BD76-CD15EEC4DE73}" type="slidenum">
              <a:rPr lang="zh-CN" altLang="en-US" smtClean="0"/>
              <a:t>5</a:t>
            </a:fld>
            <a:endParaRPr lang="zh-CN" altLang="en-US"/>
          </a:p>
        </p:txBody>
      </p:sp>
    </p:spTree>
    <p:extLst>
      <p:ext uri="{BB962C8B-B14F-4D97-AF65-F5344CB8AC3E}">
        <p14:creationId xmlns:p14="http://schemas.microsoft.com/office/powerpoint/2010/main" val="815603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多智能体强化学习主要可以分成三种类别：</a:t>
            </a:r>
            <a:endParaRPr lang="en-US" altLang="zh-CN" dirty="0"/>
          </a:p>
          <a:p>
            <a:r>
              <a:rPr lang="en-US" altLang="zh-CN" dirty="0"/>
              <a:t>1</a:t>
            </a:r>
          </a:p>
          <a:p>
            <a:r>
              <a:rPr lang="en-US" altLang="zh-CN" dirty="0"/>
              <a:t>2</a:t>
            </a:r>
          </a:p>
          <a:p>
            <a:r>
              <a:rPr lang="en-US" altLang="zh-CN" dirty="0"/>
              <a:t>3</a:t>
            </a:r>
          </a:p>
          <a:p>
            <a:r>
              <a:rPr lang="zh-CN" altLang="en-US" dirty="0"/>
              <a:t>在实际应用中，合作型多智能体最为常见</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6</a:t>
            </a:fld>
            <a:endParaRPr lang="zh-CN" altLang="en-US"/>
          </a:p>
        </p:txBody>
      </p:sp>
    </p:spTree>
    <p:extLst>
      <p:ext uri="{BB962C8B-B14F-4D97-AF65-F5344CB8AC3E}">
        <p14:creationId xmlns:p14="http://schemas.microsoft.com/office/powerpoint/2010/main" val="962447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把上述的</a:t>
            </a:r>
            <a:r>
              <a:rPr lang="en-US" altLang="zh-CN" dirty="0"/>
              <a:t>AVC</a:t>
            </a:r>
            <a:r>
              <a:rPr lang="zh-CN" altLang="en-US" dirty="0"/>
              <a:t>问题用多智能体进行建模</a:t>
            </a:r>
            <a:endParaRPr lang="en-US" altLang="zh-CN" dirty="0"/>
          </a:p>
          <a:p>
            <a:r>
              <a:rPr lang="en-US" altLang="zh-CN" dirty="0"/>
              <a:t>1</a:t>
            </a:r>
          </a:p>
          <a:p>
            <a:r>
              <a:rPr lang="en-US" altLang="zh-CN" dirty="0"/>
              <a:t>2</a:t>
            </a:r>
          </a:p>
          <a:p>
            <a:r>
              <a:rPr lang="en-US" altLang="zh-CN" dirty="0"/>
              <a:t>3</a:t>
            </a:r>
          </a:p>
          <a:p>
            <a:r>
              <a:rPr lang="en-US" altLang="zh-CN" dirty="0"/>
              <a:t>4</a:t>
            </a:r>
          </a:p>
          <a:p>
            <a:r>
              <a:rPr lang="zh-CN" altLang="en-US" dirty="0"/>
              <a:t>下面的图是一个简单的示意图</a:t>
            </a:r>
            <a:endParaRPr lang="en-US" altLang="zh-CN" dirty="0"/>
          </a:p>
          <a:p>
            <a:r>
              <a:rPr lang="zh-CN" altLang="en-US" dirty="0"/>
              <a:t>图中的每个黑色圆圈表示配电网中的一个节点，整个配电网被划分成</a:t>
            </a:r>
            <a:r>
              <a:rPr lang="en-US" altLang="zh-CN" dirty="0"/>
              <a:t>3</a:t>
            </a:r>
            <a:r>
              <a:rPr lang="zh-CN" altLang="en-US" dirty="0"/>
              <a:t>个区域。</a:t>
            </a:r>
            <a:endParaRPr lang="en-US" altLang="zh-CN" dirty="0"/>
          </a:p>
          <a:p>
            <a:r>
              <a:rPr lang="en-US" altLang="zh-CN" dirty="0"/>
              <a:t>G</a:t>
            </a:r>
            <a:r>
              <a:rPr lang="zh-CN" altLang="en-US" dirty="0"/>
              <a:t>表示主电网，</a:t>
            </a:r>
            <a:r>
              <a:rPr lang="en-US" altLang="zh-CN" dirty="0"/>
              <a:t>L</a:t>
            </a:r>
            <a:r>
              <a:rPr lang="zh-CN" altLang="en-US" dirty="0"/>
              <a:t>表示负载</a:t>
            </a:r>
            <a:r>
              <a:rPr lang="en-US" altLang="zh-CN" dirty="0"/>
              <a:t>(</a:t>
            </a:r>
            <a:r>
              <a:rPr lang="zh-CN" altLang="en-US" dirty="0"/>
              <a:t>用户用电</a:t>
            </a:r>
            <a:r>
              <a:rPr lang="en-US" altLang="zh-CN" dirty="0"/>
              <a:t>)</a:t>
            </a:r>
            <a:r>
              <a:rPr lang="zh-CN" altLang="en-US" dirty="0"/>
              <a:t>，小太阳表示这个节点装有光伏太阳能板</a:t>
            </a:r>
            <a:r>
              <a:rPr lang="en-US" altLang="zh-CN" dirty="0"/>
              <a:t>(PV)</a:t>
            </a:r>
            <a:r>
              <a:rPr lang="zh-CN" altLang="en-US" dirty="0"/>
              <a:t>。</a:t>
            </a:r>
            <a:endParaRPr lang="en-US" altLang="zh-CN" dirty="0"/>
          </a:p>
          <a:p>
            <a:r>
              <a:rPr lang="zh-CN" altLang="en-US" dirty="0"/>
              <a:t>将每个光伏太阳能板</a:t>
            </a:r>
            <a:r>
              <a:rPr lang="en-US" altLang="zh-CN" dirty="0"/>
              <a:t>(PV)</a:t>
            </a:r>
            <a:r>
              <a:rPr lang="zh-CN" altLang="en-US" dirty="0"/>
              <a:t>看作</a:t>
            </a:r>
            <a:r>
              <a:rPr lang="en-US" altLang="zh-CN" dirty="0"/>
              <a:t>agent</a:t>
            </a:r>
            <a:r>
              <a:rPr lang="zh-CN" altLang="en-US" dirty="0"/>
              <a:t>，每个</a:t>
            </a:r>
            <a:r>
              <a:rPr lang="en-US" altLang="zh-CN" dirty="0"/>
              <a:t>agent</a:t>
            </a:r>
            <a:r>
              <a:rPr lang="zh-CN" altLang="en-US" dirty="0"/>
              <a:t>能获取他所在区域的</a:t>
            </a:r>
            <a:r>
              <a:rPr lang="en-US" altLang="zh-CN" dirty="0"/>
              <a:t>observation</a:t>
            </a:r>
            <a:r>
              <a:rPr lang="zh-CN" altLang="en-US" dirty="0"/>
              <a:t>，注入电网中的无功出力就是它的</a:t>
            </a:r>
            <a:r>
              <a:rPr lang="en-US" altLang="zh-CN" dirty="0"/>
              <a:t>action</a:t>
            </a:r>
            <a:r>
              <a:rPr lang="zh-CN" altLang="en-US" dirty="0"/>
              <a:t>，整体得到一个</a:t>
            </a:r>
            <a:r>
              <a:rPr lang="en-US" altLang="zh-CN" dirty="0"/>
              <a:t>team reward</a:t>
            </a:r>
          </a:p>
          <a:p>
            <a:endParaRPr lang="zh-CN" altLang="en-US" dirty="0"/>
          </a:p>
        </p:txBody>
      </p:sp>
      <p:sp>
        <p:nvSpPr>
          <p:cNvPr id="4" name="灯片编号占位符 3"/>
          <p:cNvSpPr>
            <a:spLocks noGrp="1"/>
          </p:cNvSpPr>
          <p:nvPr>
            <p:ph type="sldNum" sz="quarter" idx="5"/>
          </p:nvPr>
        </p:nvSpPr>
        <p:spPr/>
        <p:txBody>
          <a:bodyPr/>
          <a:lstStyle/>
          <a:p>
            <a:fld id="{0F23378A-3B4F-42C6-BD76-CD15EEC4DE73}" type="slidenum">
              <a:rPr lang="zh-CN" altLang="en-US" smtClean="0"/>
              <a:t>7</a:t>
            </a:fld>
            <a:endParaRPr lang="zh-CN" altLang="en-US"/>
          </a:p>
        </p:txBody>
      </p:sp>
    </p:spTree>
    <p:extLst>
      <p:ext uri="{BB962C8B-B14F-4D97-AF65-F5344CB8AC3E}">
        <p14:creationId xmlns:p14="http://schemas.microsoft.com/office/powerpoint/2010/main" val="1791909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本选题的研究意义如下：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一方面提高多智能体强化学习算法在配电网任务上的表现</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MARL</a:t>
            </a:r>
            <a:r>
              <a:rPr lang="zh-CN" altLang="en-US" dirty="0"/>
              <a:t>算法在游戏等领域取得了成功，但在电网等问题上仍有改进空间，还有一些电网特性问题没有研究清楚</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希望提出通用性的算法框架</a:t>
            </a:r>
            <a:r>
              <a:rPr lang="en-US" altLang="zh-CN" dirty="0" err="1"/>
              <a:t>xxxxxxx</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另一方面推动人工智能在智能电网的落地应用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F23378A-3B4F-42C6-BD76-CD15EEC4DE73}" type="slidenum">
              <a:rPr lang="zh-CN" altLang="en-US" smtClean="0"/>
              <a:t>8</a:t>
            </a:fld>
            <a:endParaRPr lang="zh-CN" altLang="en-US"/>
          </a:p>
        </p:txBody>
      </p:sp>
    </p:spTree>
    <p:extLst>
      <p:ext uri="{BB962C8B-B14F-4D97-AF65-F5344CB8AC3E}">
        <p14:creationId xmlns:p14="http://schemas.microsoft.com/office/powerpoint/2010/main" val="311366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接下来我将介绍研究现状</a:t>
            </a:r>
            <a:endParaRPr lang="en-US" altLang="zh-CN" dirty="0"/>
          </a:p>
          <a:p>
            <a:r>
              <a:rPr lang="zh-CN" altLang="en-US" dirty="0"/>
              <a:t>从三个角度出发</a:t>
            </a:r>
          </a:p>
        </p:txBody>
      </p:sp>
      <p:sp>
        <p:nvSpPr>
          <p:cNvPr id="4" name="灯片编号占位符 3"/>
          <p:cNvSpPr>
            <a:spLocks noGrp="1"/>
          </p:cNvSpPr>
          <p:nvPr>
            <p:ph type="sldNum" sz="quarter" idx="5"/>
          </p:nvPr>
        </p:nvSpPr>
        <p:spPr/>
        <p:txBody>
          <a:bodyPr/>
          <a:lstStyle/>
          <a:p>
            <a:fld id="{0F23378A-3B4F-42C6-BD76-CD15EEC4DE73}" type="slidenum">
              <a:rPr lang="zh-CN" altLang="en-US" smtClean="0"/>
              <a:t>9</a:t>
            </a:fld>
            <a:endParaRPr lang="zh-CN" altLang="en-US"/>
          </a:p>
        </p:txBody>
      </p:sp>
    </p:spTree>
    <p:extLst>
      <p:ext uri="{BB962C8B-B14F-4D97-AF65-F5344CB8AC3E}">
        <p14:creationId xmlns:p14="http://schemas.microsoft.com/office/powerpoint/2010/main" val="1283205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tx2"/>
          </a:solidFill>
          <a:ln w="9525">
            <a:solidFill>
              <a:schemeClr val="accent2"/>
            </a:solidFill>
            <a:round/>
          </a:ln>
        </p:spPr>
        <p:txBody>
          <a:bodyPr/>
          <a:lstStyle/>
          <a:p>
            <a:pPr marL="0" marR="0" lvl="0" indent="0" algn="l" defTabSz="914400" rtl="0" eaLnBrk="1" fontAlgn="auto" latinLnBrk="0" hangingPunct="1">
              <a:lnSpc>
                <a:spcPct val="100000"/>
              </a:lnSpc>
              <a:spcBef>
                <a:spcPts val="0"/>
              </a:spcBef>
              <a:spcAft>
                <a:spcPts val="0"/>
              </a:spcAft>
              <a:buClr>
                <a:srgbClr val="C0504D"/>
              </a:buClr>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黑体" panose="02010609060101010101" charset="-122"/>
            </a:endParaRPr>
          </a:p>
        </p:txBody>
      </p:sp>
      <p:sp>
        <p:nvSpPr>
          <p:cNvPr id="701442" name="Rectangle 2"/>
          <p:cNvSpPr>
            <a:spLocks noGrp="1" noChangeArrowheads="1"/>
          </p:cNvSpPr>
          <p:nvPr>
            <p:ph type="ctrTitle"/>
          </p:nvPr>
        </p:nvSpPr>
        <p:spPr>
          <a:xfrm>
            <a:off x="685800" y="990600"/>
            <a:ext cx="7772400" cy="1371600"/>
          </a:xfrm>
        </p:spPr>
        <p:txBody>
          <a:bodyPr/>
          <a:lstStyle>
            <a:lvl1pPr algn="l">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charset="0"/>
              <a:buNone/>
              <a:defRPr sz="2200"/>
            </a:lvl1pPr>
          </a:lstStyle>
          <a:p>
            <a:pPr lvl="0"/>
            <a:r>
              <a:rPr lang="zh-CN" altLang="en-US" noProof="0"/>
              <a:t>单击此处编辑母版副标题样式</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7162" t="3708" r="20626" b="6469"/>
          <a:stretch>
            <a:fillRect/>
          </a:stretch>
        </p:blipFill>
        <p:spPr>
          <a:xfrm>
            <a:off x="8010988" y="8620"/>
            <a:ext cx="1121558" cy="1080914"/>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6" name="Rectangle 7"/>
          <p:cNvSpPr>
            <a:spLocks noGrp="1" noChangeArrowheads="1"/>
          </p:cNvSpPr>
          <p:nvPr>
            <p:ph type="ftr" sz="quarter" idx="11"/>
          </p:nvPr>
        </p:nvSpPr>
        <p:spPr/>
        <p:txBody>
          <a:bodyPr/>
          <a:lstStyle>
            <a:lvl1pPr>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6" name="Rectangle 7"/>
          <p:cNvSpPr>
            <a:spLocks noGrp="1" noChangeArrowheads="1"/>
          </p:cNvSpPr>
          <p:nvPr>
            <p:ph type="ftr" sz="quarter" idx="11"/>
          </p:nvPr>
        </p:nvSpPr>
        <p:spPr/>
        <p:txBody>
          <a:bodyPr/>
          <a:lstStyle>
            <a:lvl1pPr>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5" name="Rectangle 7"/>
          <p:cNvSpPr>
            <a:spLocks noGrp="1" noChangeArrowheads="1"/>
          </p:cNvSpPr>
          <p:nvPr>
            <p:ph type="ftr" sz="quarter" idx="11"/>
          </p:nvPr>
        </p:nvSpPr>
        <p:spPr/>
        <p:txBody>
          <a:bodyPr/>
          <a:lstStyle>
            <a:lvl1pPr>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9" y="304802"/>
            <a:ext cx="2001837" cy="6003925"/>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566739" y="304802"/>
            <a:ext cx="5854700" cy="60039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5" name="Rectangle 7"/>
          <p:cNvSpPr>
            <a:spLocks noGrp="1" noChangeArrowheads="1"/>
          </p:cNvSpPr>
          <p:nvPr>
            <p:ph type="ftr" sz="quarter" idx="11"/>
          </p:nvPr>
        </p:nvSpPr>
        <p:spPr/>
        <p:txBody>
          <a:bodyPr/>
          <a:lstStyle>
            <a:lvl1pPr>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2"/>
            <a:ext cx="8001000" cy="67627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341440"/>
            <a:ext cx="39243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341440"/>
            <a:ext cx="3924300"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6" name="Rectangle 7"/>
          <p:cNvSpPr>
            <a:spLocks noGrp="1" noChangeArrowheads="1"/>
          </p:cNvSpPr>
          <p:nvPr>
            <p:ph type="ftr" sz="quarter" idx="11"/>
          </p:nvPr>
        </p:nvSpPr>
        <p:spPr/>
        <p:txBody>
          <a:bodyPr/>
          <a:lstStyle>
            <a:lvl1pPr>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21483" y="365126"/>
            <a:ext cx="7929563" cy="673100"/>
          </a:xfrm>
          <a:prstGeom prst="rect">
            <a:avLst/>
          </a:prstGeom>
        </p:spPr>
        <p:txBody>
          <a:bodyPr/>
          <a:lstStyle>
            <a:lvl1pPr>
              <a:defRPr sz="2700" baseline="0">
                <a:latin typeface="Times New Roman" panose="02020603050405020304" charset="0"/>
                <a:ea typeface="黑体" panose="02010609060101010101" charset="-122"/>
              </a:defRPr>
            </a:lvl1pPr>
          </a:lstStyle>
          <a:p>
            <a:endParaRPr lang="zh-CN" altLang="en-US" dirty="0"/>
          </a:p>
        </p:txBody>
      </p:sp>
      <p:sp>
        <p:nvSpPr>
          <p:cNvPr id="3" name="内容占位符 2"/>
          <p:cNvSpPr>
            <a:spLocks noGrp="1"/>
          </p:cNvSpPr>
          <p:nvPr>
            <p:ph idx="1"/>
          </p:nvPr>
        </p:nvSpPr>
        <p:spPr>
          <a:xfrm>
            <a:off x="421482" y="1390653"/>
            <a:ext cx="8093868" cy="4786313"/>
          </a:xfrm>
          <a:prstGeom prst="rect">
            <a:avLst/>
          </a:prstGeom>
        </p:spPr>
        <p:txBody>
          <a:bodyPr/>
          <a:lstStyle>
            <a:lvl1pPr>
              <a:buClr>
                <a:schemeClr val="accent1"/>
              </a:buClr>
              <a:defRPr sz="1800" baseline="0">
                <a:latin typeface="Times New Roman" panose="02020603050405020304" charset="0"/>
                <a:ea typeface="黑体" panose="02010609060101010101" charset="-122"/>
              </a:defRPr>
            </a:lvl1pPr>
            <a:lvl2pPr>
              <a:buClr>
                <a:schemeClr val="accent1"/>
              </a:buClr>
              <a:defRPr sz="1500" baseline="0">
                <a:latin typeface="Times New Roman" panose="02020603050405020304" charset="0"/>
                <a:ea typeface="黑体" panose="02010609060101010101" charset="-122"/>
              </a:defRPr>
            </a:lvl2pPr>
            <a:lvl3pPr>
              <a:buClr>
                <a:schemeClr val="accent1"/>
              </a:buClr>
              <a:defRPr sz="1350" baseline="0">
                <a:latin typeface="Times New Roman" panose="02020603050405020304" charset="0"/>
                <a:ea typeface="黑体" panose="02010609060101010101" charset="-122"/>
              </a:defRPr>
            </a:lvl3pPr>
            <a:lvl4pPr>
              <a:buClr>
                <a:schemeClr val="accent1"/>
              </a:buClr>
              <a:defRPr sz="1200" baseline="0">
                <a:latin typeface="Times New Roman" panose="02020603050405020304" charset="0"/>
                <a:ea typeface="黑体" panose="02010609060101010101" charset="-122"/>
              </a:defRPr>
            </a:lvl4pPr>
            <a:lvl5pPr>
              <a:buClr>
                <a:schemeClr val="accent1"/>
              </a:buClr>
              <a:defRPr baseline="0">
                <a:latin typeface="Times New Roman" panose="02020603050405020304" charset="0"/>
                <a:ea typeface="黑体" panose="0201060906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Rectangle 6"/>
          <p:cNvSpPr>
            <a:spLocks noGrp="1" noChangeArrowheads="1"/>
          </p:cNvSpPr>
          <p:nvPr>
            <p:ph type="sldNum" sz="quarter" idx="12"/>
          </p:nvPr>
        </p:nvSpPr>
        <p:spPr bwMode="auto">
          <a:xfrm>
            <a:off x="7086600" y="6300787"/>
            <a:ext cx="142875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lgn="r">
              <a:spcBef>
                <a:spcPct val="0"/>
              </a:spcBef>
              <a:buClrTx/>
              <a:buFontTx/>
              <a:buNone/>
              <a:defRPr sz="900">
                <a:latin typeface="Verdana" panose="020B0604030504040204" charset="0"/>
                <a:ea typeface="宋体" panose="02010600030101010101" charset="-122"/>
                <a:cs typeface="宋体" panose="02010600030101010101" charset="-122"/>
              </a:defRPr>
            </a:lvl1pPr>
          </a:lstStyle>
          <a:p>
            <a:pPr marL="0" marR="0" lvl="0" indent="0" algn="r" defTabSz="914400" rtl="0" eaLnBrk="1" fontAlgn="auto" latinLnBrk="0" hangingPunct="1">
              <a:lnSpc>
                <a:spcPct val="100000"/>
              </a:lnSpc>
              <a:spcBef>
                <a:spcPct val="0"/>
              </a:spcBef>
              <a:spcAft>
                <a:spcPts val="0"/>
              </a:spcAft>
              <a:buClrTx/>
              <a:buSzTx/>
              <a:buFontTx/>
              <a:buNone/>
              <a:defRPr/>
            </a:pPr>
            <a:fld id="{BE59E6E9-16BB-4D46-A8D6-97CC594B8C57}" type="slidenum">
              <a:rPr kumimoji="0" lang="en-US" altLang="zh-CN" sz="900" b="0" i="0" u="none" strike="noStrike" kern="1200" cap="none" spc="0" normalizeH="0" baseline="0" noProof="0" smtClean="0">
                <a:ln>
                  <a:noFill/>
                </a:ln>
                <a:solidFill>
                  <a:prstClr val="black"/>
                </a:solidFill>
                <a:effectLst/>
                <a:uLnTx/>
                <a:uFillTx/>
                <a:latin typeface="Verdana" panose="020B0604030504040204" charset="0"/>
                <a:ea typeface="宋体" panose="02010600030101010101" charset="-122"/>
              </a:rPr>
              <a:t>‹#›</a:t>
            </a:fld>
            <a:endParaRPr kumimoji="0" lang="en-US" altLang="zh-CN" sz="9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标题 1"/>
          <p:cNvSpPr>
            <a:spLocks noGrp="1"/>
          </p:cNvSpPr>
          <p:nvPr>
            <p:ph type="title"/>
          </p:nvPr>
        </p:nvSpPr>
        <p:spPr>
          <a:xfrm>
            <a:off x="421483" y="365126"/>
            <a:ext cx="7929563" cy="673100"/>
          </a:xfrm>
          <a:prstGeom prst="rect">
            <a:avLst/>
          </a:prstGeom>
        </p:spPr>
        <p:txBody>
          <a:bodyPr/>
          <a:lstStyle>
            <a:lvl1pPr>
              <a:defRPr sz="3000" baseline="0">
                <a:latin typeface="Times New Roman" panose="02020603050405020304" charset="0"/>
                <a:ea typeface="黑体" panose="02010609060101010101" charset="-122"/>
              </a:defRPr>
            </a:lvl1pPr>
          </a:lstStyle>
          <a:p>
            <a:r>
              <a:rPr lang="zh-CN" altLang="en-US" dirty="0"/>
              <a:t>单击此处编辑母版标题样式</a:t>
            </a:r>
          </a:p>
        </p:txBody>
      </p:sp>
      <p:sp>
        <p:nvSpPr>
          <p:cNvPr id="7" name="Rectangle 6"/>
          <p:cNvSpPr>
            <a:spLocks noGrp="1" noChangeArrowheads="1"/>
          </p:cNvSpPr>
          <p:nvPr>
            <p:ph type="sldNum" sz="quarter" idx="12"/>
          </p:nvPr>
        </p:nvSpPr>
        <p:spPr bwMode="auto">
          <a:xfrm>
            <a:off x="7086600" y="6300787"/>
            <a:ext cx="142875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lgn="r">
              <a:spcBef>
                <a:spcPct val="0"/>
              </a:spcBef>
              <a:buClrTx/>
              <a:buFontTx/>
              <a:buNone/>
              <a:defRPr sz="900">
                <a:latin typeface="Verdana" panose="020B0604030504040204" charset="0"/>
                <a:ea typeface="宋体" panose="02010600030101010101" charset="-122"/>
                <a:cs typeface="宋体" panose="02010600030101010101" charset="-122"/>
              </a:defRPr>
            </a:lvl1pPr>
          </a:lstStyle>
          <a:p>
            <a:pPr marL="0" marR="0" lvl="0" indent="0" algn="r" defTabSz="914400" rtl="0" eaLnBrk="1" fontAlgn="auto" latinLnBrk="0" hangingPunct="1">
              <a:lnSpc>
                <a:spcPct val="100000"/>
              </a:lnSpc>
              <a:spcBef>
                <a:spcPct val="0"/>
              </a:spcBef>
              <a:spcAft>
                <a:spcPts val="0"/>
              </a:spcAft>
              <a:buClrTx/>
              <a:buSzTx/>
              <a:buFontTx/>
              <a:buNone/>
              <a:defRPr/>
            </a:pPr>
            <a:fld id="{BE59E6E9-16BB-4D46-A8D6-97CC594B8C57}" type="slidenum">
              <a:rPr kumimoji="0" lang="en-US" altLang="zh-CN" sz="900" b="0" i="0" u="none" strike="noStrike" kern="1200" cap="none" spc="0" normalizeH="0" baseline="0" noProof="0" smtClean="0">
                <a:ln>
                  <a:noFill/>
                </a:ln>
                <a:solidFill>
                  <a:prstClr val="black"/>
                </a:solidFill>
                <a:effectLst/>
                <a:uLnTx/>
                <a:uFillTx/>
                <a:latin typeface="Verdana" panose="020B0604030504040204" charset="0"/>
                <a:ea typeface="宋体" panose="02010600030101010101" charset="-122"/>
              </a:rPr>
              <a:t>‹#›</a:t>
            </a:fld>
            <a:endParaRPr kumimoji="0" lang="en-US" altLang="zh-CN" sz="9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_空白">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990600"/>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3429000"/>
            <a:ext cx="7010400" cy="1600200"/>
          </a:xfrm>
        </p:spPr>
        <p:txBody>
          <a:bodyPr/>
          <a:lstStyle>
            <a:lvl1pPr marL="0" indent="0" algn="ctr">
              <a:buFont typeface="Wingdings" panose="05000000000000000000" charset="0"/>
              <a:buNone/>
              <a:defRPr sz="2200"/>
            </a:lvl1pPr>
          </a:lstStyle>
          <a:p>
            <a:pPr lvl="0"/>
            <a:r>
              <a:rPr lang="zh-CN" altLang="en-US" noProof="0"/>
              <a:t>单击此处编辑母版副标题样式</a:t>
            </a:r>
            <a:endParaRPr lang="zh-CN" altLang="en-US" noProof="0" dirty="0"/>
          </a:p>
        </p:txBody>
      </p:sp>
    </p:spTree>
  </p:cSld>
  <p:clrMapOvr>
    <a:masterClrMapping/>
  </p:clrMapOv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标题幻灯片_空白">
    <p:bg>
      <p:bgPr>
        <a:solidFill>
          <a:schemeClr val="bg1"/>
        </a:solidFill>
        <a:effectLst/>
      </p:bgPr>
    </p:bg>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a:xfrm>
            <a:off x="685800" y="990600"/>
            <a:ext cx="7772400" cy="1371600"/>
          </a:xfrm>
        </p:spPr>
        <p:txBody>
          <a:bodyPr/>
          <a:lstStyle>
            <a:lvl1pPr algn="ctr">
              <a:defRPr sz="4000"/>
            </a:lvl1pPr>
          </a:lstStyle>
          <a:p>
            <a:pPr lvl="0"/>
            <a:r>
              <a:rPr lang="zh-CN" altLang="en-US" noProof="0"/>
              <a:t>单击此处编辑母版标题样式</a:t>
            </a:r>
            <a:endParaRPr lang="zh-CN" altLang="en-US" noProof="0" dirty="0"/>
          </a:p>
        </p:txBody>
      </p:sp>
      <p:sp>
        <p:nvSpPr>
          <p:cNvPr id="701443" name="Rectangle 3"/>
          <p:cNvSpPr>
            <a:spLocks noGrp="1" noChangeArrowheads="1"/>
          </p:cNvSpPr>
          <p:nvPr>
            <p:ph type="subTitle" idx="1"/>
          </p:nvPr>
        </p:nvSpPr>
        <p:spPr>
          <a:xfrm>
            <a:off x="1066800" y="3429000"/>
            <a:ext cx="7010400" cy="1600200"/>
          </a:xfrm>
        </p:spPr>
        <p:txBody>
          <a:bodyPr/>
          <a:lstStyle>
            <a:lvl1pPr marL="0" indent="0" algn="ctr">
              <a:buFont typeface="Wingdings" panose="05000000000000000000" charset="0"/>
              <a:buNone/>
              <a:defRPr sz="2200"/>
            </a:lvl1pPr>
          </a:lstStyle>
          <a:p>
            <a:pPr lvl="0"/>
            <a:r>
              <a:rPr lang="zh-CN" altLang="en-US" noProof="0"/>
              <a:t>单击此处编辑母版副标题样式</a:t>
            </a:r>
            <a:endParaRPr lang="zh-CN" altLang="en-US" noProof="0" dirty="0"/>
          </a:p>
        </p:txBody>
      </p:sp>
    </p:spTree>
  </p:cSld>
  <p:clrMapOvr>
    <a:masterClrMapping/>
  </p:clrMapOvr>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5" name="Rectangle 7"/>
          <p:cNvSpPr>
            <a:spLocks noGrp="1" noChangeArrowheads="1"/>
          </p:cNvSpPr>
          <p:nvPr>
            <p:ph type="ftr" sz="quarter" idx="11"/>
          </p:nvPr>
        </p:nvSpPr>
        <p:spPr/>
        <p:txBody>
          <a:bodyPr/>
          <a:lstStyle>
            <a:lvl1pPr>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6"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lgn="r">
              <a:spcBef>
                <a:spcPct val="0"/>
              </a:spcBef>
              <a:buClrTx/>
              <a:buFontTx/>
              <a:buNone/>
              <a:defRPr sz="1200">
                <a:latin typeface="Verdana" panose="020B0604030504040204" charset="0"/>
                <a:ea typeface="宋体" panose="02010600030101010101" charset="-122"/>
                <a:cs typeface="宋体" panose="02010600030101010101" charset="-122"/>
              </a:defRPr>
            </a:lvl1pPr>
          </a:lstStyle>
          <a:p>
            <a:pPr marL="0" marR="0" lvl="0" indent="0" algn="r" defTabSz="914400" rtl="0" eaLnBrk="1" fontAlgn="auto" latinLnBrk="0" hangingPunct="1">
              <a:lnSpc>
                <a:spcPct val="100000"/>
              </a:lnSpc>
              <a:spcBef>
                <a:spcPct val="0"/>
              </a:spcBef>
              <a:spcAft>
                <a:spcPts val="0"/>
              </a:spcAft>
              <a:buClrTx/>
              <a:buSzTx/>
              <a:buFontTx/>
              <a:buNone/>
              <a:defRPr/>
            </a:pPr>
            <a:fld id="{BE59E6E9-16BB-4D46-A8D6-97CC594B8C57}" type="slidenum">
              <a:rPr kumimoji="0" lang="en-US" altLang="zh-CN" sz="1200" b="0" i="0" u="none" strike="noStrike" kern="1200" cap="none" spc="0" normalizeH="0" baseline="0" noProof="0" smtClean="0">
                <a:ln>
                  <a:noFill/>
                </a:ln>
                <a:solidFill>
                  <a:prstClr val="black"/>
                </a:solidFill>
                <a:effectLst/>
                <a:uLnTx/>
                <a:uFillTx/>
                <a:latin typeface="Verdana" panose="020B0604030504040204" charset="0"/>
                <a:ea typeface="宋体" panose="02010600030101010101" charset="-122"/>
              </a:rPr>
              <a:t>‹#›</a:t>
            </a:fld>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5" name="Rectangle 7"/>
          <p:cNvSpPr>
            <a:spLocks noGrp="1" noChangeArrowheads="1"/>
          </p:cNvSpPr>
          <p:nvPr>
            <p:ph type="ftr" sz="quarter" idx="11"/>
          </p:nvPr>
        </p:nvSpPr>
        <p:spPr/>
        <p:txBody>
          <a:bodyPr/>
          <a:lstStyle>
            <a:lvl1pPr>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341440"/>
            <a:ext cx="39243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341440"/>
            <a:ext cx="39243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6" name="Rectangle 7"/>
          <p:cNvSpPr>
            <a:spLocks noGrp="1" noChangeArrowheads="1"/>
          </p:cNvSpPr>
          <p:nvPr>
            <p:ph type="ftr" sz="quarter" idx="11"/>
          </p:nvPr>
        </p:nvSpPr>
        <p:spPr/>
        <p:txBody>
          <a:bodyPr/>
          <a:lstStyle>
            <a:lvl1pPr>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8" name="Rectangle 7"/>
          <p:cNvSpPr>
            <a:spLocks noGrp="1" noChangeArrowheads="1"/>
          </p:cNvSpPr>
          <p:nvPr>
            <p:ph type="ftr" sz="quarter" idx="11"/>
          </p:nvPr>
        </p:nvSpPr>
        <p:spPr/>
        <p:txBody>
          <a:bodyPr/>
          <a:lstStyle>
            <a:lvl1pPr>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4" name="Rectangle 7"/>
          <p:cNvSpPr>
            <a:spLocks noGrp="1" noChangeArrowheads="1"/>
          </p:cNvSpPr>
          <p:nvPr>
            <p:ph type="ftr" sz="quarter" idx="11"/>
          </p:nvPr>
        </p:nvSpPr>
        <p:spPr/>
        <p:txBody>
          <a:bodyPr/>
          <a:lstStyle>
            <a:lvl1pPr>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5"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lgn="r">
              <a:spcBef>
                <a:spcPct val="0"/>
              </a:spcBef>
              <a:buClrTx/>
              <a:buFontTx/>
              <a:buNone/>
              <a:defRPr sz="1200">
                <a:latin typeface="Verdana" panose="020B0604030504040204" charset="0"/>
                <a:ea typeface="宋体" panose="02010600030101010101" charset="-122"/>
                <a:cs typeface="宋体" panose="02010600030101010101" charset="-122"/>
              </a:defRPr>
            </a:lvl1pPr>
          </a:lstStyle>
          <a:p>
            <a:pPr marL="0" marR="0" lvl="0" indent="0" algn="r" defTabSz="914400" rtl="0" eaLnBrk="1" fontAlgn="auto" latinLnBrk="0" hangingPunct="1">
              <a:lnSpc>
                <a:spcPct val="100000"/>
              </a:lnSpc>
              <a:spcBef>
                <a:spcPct val="0"/>
              </a:spcBef>
              <a:spcAft>
                <a:spcPts val="0"/>
              </a:spcAft>
              <a:buClrTx/>
              <a:buSzTx/>
              <a:buFontTx/>
              <a:buNone/>
              <a:defRPr/>
            </a:pPr>
            <a:fld id="{BE59E6E9-16BB-4D46-A8D6-97CC594B8C57}" type="slidenum">
              <a:rPr kumimoji="0" lang="en-US" altLang="zh-CN" sz="1200" b="0" i="0" u="none" strike="noStrike" kern="1200" cap="none" spc="0" normalizeH="0" baseline="0" noProof="0" smtClean="0">
                <a:ln>
                  <a:noFill/>
                </a:ln>
                <a:solidFill>
                  <a:prstClr val="black"/>
                </a:solidFill>
                <a:effectLst/>
                <a:uLnTx/>
                <a:uFillTx/>
                <a:latin typeface="Verdana" panose="020B0604030504040204" charset="0"/>
                <a:ea typeface="宋体" panose="02010600030101010101" charset="-122"/>
              </a:rPr>
              <a:t>‹#›</a:t>
            </a:fld>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3" name="Rectangle 7"/>
          <p:cNvSpPr>
            <a:spLocks noGrp="1" noChangeArrowheads="1"/>
          </p:cNvSpPr>
          <p:nvPr>
            <p:ph type="ftr" sz="quarter" idx="11"/>
          </p:nvPr>
        </p:nvSpPr>
        <p:spPr/>
        <p:txBody>
          <a:bodyPr/>
          <a:lstStyle>
            <a:lvl1pPr>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4"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lgn="r">
              <a:spcBef>
                <a:spcPct val="0"/>
              </a:spcBef>
              <a:buClrTx/>
              <a:buFontTx/>
              <a:buNone/>
              <a:defRPr sz="1200">
                <a:latin typeface="Verdana" panose="020B0604030504040204" charset="0"/>
                <a:ea typeface="宋体" panose="02010600030101010101" charset="-122"/>
                <a:cs typeface="宋体" panose="02010600030101010101" charset="-122"/>
              </a:defRPr>
            </a:lvl1pPr>
          </a:lstStyle>
          <a:p>
            <a:pPr marL="0" marR="0" lvl="0" indent="0" algn="r" defTabSz="914400" rtl="0" eaLnBrk="1" fontAlgn="auto" latinLnBrk="0" hangingPunct="1">
              <a:lnSpc>
                <a:spcPct val="100000"/>
              </a:lnSpc>
              <a:spcBef>
                <a:spcPct val="0"/>
              </a:spcBef>
              <a:spcAft>
                <a:spcPts val="0"/>
              </a:spcAft>
              <a:buClrTx/>
              <a:buSzTx/>
              <a:buFontTx/>
              <a:buNone/>
              <a:defRPr/>
            </a:pPr>
            <a:fld id="{BE59E6E9-16BB-4D46-A8D6-97CC594B8C57}" type="slidenum">
              <a:rPr kumimoji="0" lang="en-US" altLang="zh-CN" sz="1200" b="0" i="0" u="none" strike="noStrike" kern="1200" cap="none" spc="0" normalizeH="0" baseline="0" noProof="0" smtClean="0">
                <a:ln>
                  <a:noFill/>
                </a:ln>
                <a:solidFill>
                  <a:prstClr val="black"/>
                </a:solidFill>
                <a:effectLst/>
                <a:uLnTx/>
                <a:uFillTx/>
                <a:latin typeface="Verdana" panose="020B0604030504040204" charset="0"/>
                <a:ea typeface="宋体" panose="02010600030101010101" charset="-122"/>
              </a:rPr>
              <a:t>‹#›</a:t>
            </a:fld>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bwMode="auto">
          <a:xfrm>
            <a:off x="574675" y="304802"/>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lstStyle/>
          <a:p>
            <a:pPr lvl="0"/>
            <a:r>
              <a:rPr lang="zh-CN" altLang="en-US"/>
              <a:t>单击此处编辑母版标题样式</a:t>
            </a:r>
          </a:p>
        </p:txBody>
      </p:sp>
      <p:sp>
        <p:nvSpPr>
          <p:cNvPr id="700419" name="Rectangle 3"/>
          <p:cNvSpPr>
            <a:spLocks noGrp="1" noChangeArrowheads="1"/>
          </p:cNvSpPr>
          <p:nvPr>
            <p:ph type="body" idx="1"/>
          </p:nvPr>
        </p:nvSpPr>
        <p:spPr bwMode="auto">
          <a:xfrm>
            <a:off x="566738" y="1341440"/>
            <a:ext cx="80010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p>
        </p:txBody>
      </p:sp>
      <p:sp>
        <p:nvSpPr>
          <p:cNvPr id="1028" name="AutoShape 4"/>
          <p:cNvSpPr>
            <a:spLocks noChangeArrowheads="1"/>
          </p:cNvSpPr>
          <p:nvPr/>
        </p:nvSpPr>
        <p:spPr bwMode="auto">
          <a:xfrm>
            <a:off x="611189" y="1125540"/>
            <a:ext cx="7958137"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tx2"/>
          </a:solidFill>
          <a:ln w="9525">
            <a:solidFill>
              <a:schemeClr val="accent1"/>
            </a:solidFill>
            <a:round/>
          </a:ln>
        </p:spPr>
        <p:txBody>
          <a:bodyPr/>
          <a:lstStyle/>
          <a:p>
            <a:pPr marL="0" marR="0" lvl="0" indent="0" algn="l" defTabSz="914400" rtl="0" eaLnBrk="1" fontAlgn="auto" latinLnBrk="0" hangingPunct="1">
              <a:lnSpc>
                <a:spcPct val="100000"/>
              </a:lnSpc>
              <a:spcBef>
                <a:spcPts val="0"/>
              </a:spcBef>
              <a:spcAft>
                <a:spcPts val="0"/>
              </a:spcAft>
              <a:buClr>
                <a:srgbClr val="C0504D"/>
              </a:buClr>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黑体" panose="02010609060101010101" charset="-122"/>
            </a:endParaRPr>
          </a:p>
        </p:txBody>
      </p:sp>
      <p:sp>
        <p:nvSpPr>
          <p:cNvPr id="700422" name="Rectangle 6"/>
          <p:cNvSpPr>
            <a:spLocks noGrp="1" noChangeArrowheads="1"/>
          </p:cNvSpPr>
          <p:nvPr>
            <p:ph type="dt" sz="half" idx="2"/>
          </p:nvPr>
        </p:nvSpPr>
        <p:spPr bwMode="auto">
          <a:xfrm>
            <a:off x="6096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spcBef>
                <a:spcPct val="0"/>
              </a:spcBef>
              <a:buClrTx/>
              <a:buFontTx/>
              <a:buNone/>
              <a:defRPr sz="1200">
                <a:latin typeface="Verdana" panose="020B0604030504040204" charset="0"/>
                <a:ea typeface="宋体" panose="02010600030101010101" charset="-122"/>
                <a:cs typeface="宋体" panose="02010600030101010101"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sp>
        <p:nvSpPr>
          <p:cNvPr id="700423" name="Rectangle 7"/>
          <p:cNvSpPr>
            <a:spLocks noGrp="1" noChangeArrowheads="1"/>
          </p:cNvSpPr>
          <p:nvPr>
            <p:ph type="ftr" sz="quarter" idx="3"/>
          </p:nvPr>
        </p:nvSpPr>
        <p:spPr bwMode="auto">
          <a:xfrm>
            <a:off x="7191376" y="6624638"/>
            <a:ext cx="1952625"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0" numCol="1" anchor="t" anchorCtr="0" compatLnSpc="1"/>
          <a:lstStyle>
            <a:lvl1pPr algn="r">
              <a:spcBef>
                <a:spcPct val="0"/>
              </a:spcBef>
              <a:buClrTx/>
              <a:buFontTx/>
              <a:buNone/>
              <a:defRPr sz="1200">
                <a:latin typeface="Verdana" panose="020B0604030504040204" charset="0"/>
                <a:ea typeface="宋体" panose="02010600030101010101" charset="-122"/>
                <a:cs typeface="宋体" panose="02010600030101010101" charset="-122"/>
              </a:defRPr>
            </a:lvl1pPr>
          </a:lstStyle>
          <a:p>
            <a:pPr marL="0" marR="0" lvl="0" indent="0" algn="r" defTabSz="914400" rtl="0" eaLnBrk="1" fontAlgn="auto" latinLnBrk="0" hangingPunct="1">
              <a:lnSpc>
                <a:spcPct val="100000"/>
              </a:lnSpc>
              <a:spcBef>
                <a:spcPct val="0"/>
              </a:spcBef>
              <a:spcAft>
                <a:spcPts val="0"/>
              </a:spcAft>
              <a:buClrTx/>
              <a:buSzTx/>
              <a:buFontTx/>
              <a:buNone/>
              <a:defRPr/>
            </a:pPr>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pic>
        <p:nvPicPr>
          <p:cNvPr id="4" name="图片 3"/>
          <p:cNvPicPr>
            <a:picLocks noChangeAspect="1"/>
          </p:cNvPicPr>
          <p:nvPr/>
        </p:nvPicPr>
        <p:blipFill rotWithShape="1">
          <a:blip r:embed="rId18">
            <a:extLst>
              <a:ext uri="{28A0092B-C50C-407E-A947-70E740481C1C}">
                <a14:useLocalDpi xmlns:a14="http://schemas.microsoft.com/office/drawing/2010/main" val="0"/>
              </a:ext>
            </a:extLst>
          </a:blip>
          <a:srcRect l="17162" t="3708" r="20626" b="6469"/>
          <a:stretch>
            <a:fillRect/>
          </a:stretch>
        </p:blipFill>
        <p:spPr>
          <a:xfrm>
            <a:off x="8010988" y="8620"/>
            <a:ext cx="1121558" cy="108091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hf hdr="0" ftr="0" dt="0"/>
  <p:txStyles>
    <p:titleStyle>
      <a:lvl1pPr algn="l" rtl="0" eaLnBrk="1" fontAlgn="base" hangingPunct="1">
        <a:spcBef>
          <a:spcPct val="0"/>
        </a:spcBef>
        <a:spcAft>
          <a:spcPct val="0"/>
        </a:spcAft>
        <a:defRPr kumimoji="1" sz="3800">
          <a:solidFill>
            <a:schemeClr val="tx2"/>
          </a:solidFill>
          <a:latin typeface="+mj-lt"/>
          <a:ea typeface="+mj-ea"/>
          <a:cs typeface="+mj-cs"/>
        </a:defRPr>
      </a:lvl1pPr>
      <a:lvl2pPr algn="l" rtl="0" eaLnBrk="1" fontAlgn="base" hangingPunct="1">
        <a:spcBef>
          <a:spcPct val="0"/>
        </a:spcBef>
        <a:spcAft>
          <a:spcPct val="0"/>
        </a:spcAft>
        <a:defRPr kumimoji="1" sz="3800">
          <a:solidFill>
            <a:schemeClr val="tx2"/>
          </a:solidFill>
          <a:latin typeface="Times New Roman" panose="02020603050405020304" charset="0"/>
          <a:ea typeface="黑体" panose="02010609060101010101" charset="-122"/>
          <a:cs typeface="黑体" panose="02010609060101010101" charset="-122"/>
        </a:defRPr>
      </a:lvl2pPr>
      <a:lvl3pPr algn="l" rtl="0" eaLnBrk="1" fontAlgn="base" hangingPunct="1">
        <a:spcBef>
          <a:spcPct val="0"/>
        </a:spcBef>
        <a:spcAft>
          <a:spcPct val="0"/>
        </a:spcAft>
        <a:defRPr kumimoji="1" sz="3800">
          <a:solidFill>
            <a:schemeClr val="tx2"/>
          </a:solidFill>
          <a:latin typeface="Times New Roman" panose="02020603050405020304" charset="0"/>
          <a:ea typeface="黑体" panose="02010609060101010101" charset="-122"/>
          <a:cs typeface="黑体" panose="02010609060101010101" charset="-122"/>
        </a:defRPr>
      </a:lvl3pPr>
      <a:lvl4pPr algn="l" rtl="0" eaLnBrk="1" fontAlgn="base" hangingPunct="1">
        <a:spcBef>
          <a:spcPct val="0"/>
        </a:spcBef>
        <a:spcAft>
          <a:spcPct val="0"/>
        </a:spcAft>
        <a:defRPr kumimoji="1" sz="3800">
          <a:solidFill>
            <a:schemeClr val="tx2"/>
          </a:solidFill>
          <a:latin typeface="Times New Roman" panose="02020603050405020304" charset="0"/>
          <a:ea typeface="黑体" panose="02010609060101010101" charset="-122"/>
          <a:cs typeface="黑体" panose="02010609060101010101" charset="-122"/>
        </a:defRPr>
      </a:lvl4pPr>
      <a:lvl5pPr algn="l" rtl="0" eaLnBrk="1" fontAlgn="base" hangingPunct="1">
        <a:spcBef>
          <a:spcPct val="0"/>
        </a:spcBef>
        <a:spcAft>
          <a:spcPct val="0"/>
        </a:spcAft>
        <a:defRPr kumimoji="1" sz="3800">
          <a:solidFill>
            <a:schemeClr val="tx2"/>
          </a:solidFill>
          <a:latin typeface="Times New Roman" panose="02020603050405020304" charset="0"/>
          <a:ea typeface="黑体" panose="02010609060101010101" charset="-122"/>
          <a:cs typeface="黑体" panose="02010609060101010101" charset="-122"/>
        </a:defRPr>
      </a:lvl5pPr>
      <a:lvl6pPr marL="457200" algn="l" rtl="0" eaLnBrk="1" fontAlgn="base" hangingPunct="1">
        <a:spcBef>
          <a:spcPct val="0"/>
        </a:spcBef>
        <a:spcAft>
          <a:spcPct val="0"/>
        </a:spcAft>
        <a:defRPr sz="3800">
          <a:solidFill>
            <a:schemeClr val="tx2"/>
          </a:solidFill>
          <a:latin typeface="Times New Roman" panose="02020603050405020304" charset="0"/>
          <a:ea typeface="黑体" panose="02010609060101010101" charset="-122"/>
          <a:cs typeface="黑体" panose="02010609060101010101" charset="-122"/>
        </a:defRPr>
      </a:lvl6pPr>
      <a:lvl7pPr marL="914400" algn="l" rtl="0" eaLnBrk="1" fontAlgn="base" hangingPunct="1">
        <a:spcBef>
          <a:spcPct val="0"/>
        </a:spcBef>
        <a:spcAft>
          <a:spcPct val="0"/>
        </a:spcAft>
        <a:defRPr sz="3800">
          <a:solidFill>
            <a:schemeClr val="tx2"/>
          </a:solidFill>
          <a:latin typeface="Times New Roman" panose="02020603050405020304" charset="0"/>
          <a:ea typeface="黑体" panose="02010609060101010101" charset="-122"/>
          <a:cs typeface="黑体" panose="02010609060101010101" charset="-122"/>
        </a:defRPr>
      </a:lvl7pPr>
      <a:lvl8pPr marL="1371600" algn="l" rtl="0" eaLnBrk="1" fontAlgn="base" hangingPunct="1">
        <a:spcBef>
          <a:spcPct val="0"/>
        </a:spcBef>
        <a:spcAft>
          <a:spcPct val="0"/>
        </a:spcAft>
        <a:defRPr sz="3800">
          <a:solidFill>
            <a:schemeClr val="tx2"/>
          </a:solidFill>
          <a:latin typeface="Times New Roman" panose="02020603050405020304" charset="0"/>
          <a:ea typeface="黑体" panose="02010609060101010101" charset="-122"/>
          <a:cs typeface="黑体" panose="02010609060101010101" charset="-122"/>
        </a:defRPr>
      </a:lvl8pPr>
      <a:lvl9pPr marL="1828800" algn="l" rtl="0" eaLnBrk="1" fontAlgn="base" hangingPunct="1">
        <a:spcBef>
          <a:spcPct val="0"/>
        </a:spcBef>
        <a:spcAft>
          <a:spcPct val="0"/>
        </a:spcAft>
        <a:defRPr sz="3800">
          <a:solidFill>
            <a:schemeClr val="tx2"/>
          </a:solidFill>
          <a:latin typeface="Times New Roman" panose="02020603050405020304" charset="0"/>
          <a:ea typeface="黑体" panose="02010609060101010101" charset="-122"/>
          <a:cs typeface="黑体" panose="02010609060101010101" charset="-122"/>
        </a:defRPr>
      </a:lvl9pPr>
    </p:titleStyle>
    <p:bodyStyle>
      <a:lvl1pPr marL="469900" indent="-469900" algn="l" rtl="0" eaLnBrk="1" fontAlgn="base" hangingPunct="1">
        <a:spcBef>
          <a:spcPct val="20000"/>
        </a:spcBef>
        <a:spcAft>
          <a:spcPct val="0"/>
        </a:spcAft>
        <a:buClr>
          <a:schemeClr val="tx2"/>
        </a:buClr>
        <a:buFont typeface="Wingdings" panose="05000000000000000000" charset="0"/>
        <a:buChar char="o"/>
        <a:defRPr kumimoji="1" sz="2400">
          <a:solidFill>
            <a:schemeClr val="tx1"/>
          </a:solidFill>
          <a:latin typeface="+mn-lt"/>
          <a:ea typeface="+mn-ea"/>
          <a:cs typeface="+mn-cs"/>
        </a:defRPr>
      </a:lvl1pPr>
      <a:lvl2pPr marL="908050" indent="-436880" algn="l" rtl="0" eaLnBrk="1" fontAlgn="base" hangingPunct="1">
        <a:spcBef>
          <a:spcPct val="20000"/>
        </a:spcBef>
        <a:spcAft>
          <a:spcPct val="0"/>
        </a:spcAft>
        <a:buClr>
          <a:schemeClr val="tx2"/>
        </a:buClr>
        <a:buFont typeface="Wingdings" panose="05000000000000000000" charset="0"/>
        <a:buChar char="n"/>
        <a:defRPr kumimoji="1" sz="2000">
          <a:solidFill>
            <a:schemeClr val="tx1"/>
          </a:solidFill>
          <a:latin typeface="+mn-lt"/>
          <a:ea typeface="+mn-ea"/>
          <a:cs typeface="+mn-cs"/>
        </a:defRPr>
      </a:lvl2pPr>
      <a:lvl3pPr marL="1304925" indent="-395605" algn="l" rtl="0" eaLnBrk="1" fontAlgn="base" hangingPunct="1">
        <a:spcBef>
          <a:spcPct val="20000"/>
        </a:spcBef>
        <a:spcAft>
          <a:spcPct val="0"/>
        </a:spcAft>
        <a:buClr>
          <a:schemeClr val="tx2"/>
        </a:buClr>
        <a:buFont typeface="Wingdings" panose="05000000000000000000" pitchFamily="2" charset="2"/>
        <a:buChar char="ü"/>
        <a:defRPr kumimoji="1">
          <a:solidFill>
            <a:schemeClr val="tx1"/>
          </a:solidFill>
          <a:latin typeface="+mn-lt"/>
          <a:ea typeface="+mn-ea"/>
          <a:cs typeface="+mn-cs"/>
        </a:defRPr>
      </a:lvl3pPr>
      <a:lvl4pPr marL="1694180" indent="-387350" algn="l" rtl="0" eaLnBrk="1" fontAlgn="base" hangingPunct="1">
        <a:spcBef>
          <a:spcPct val="20000"/>
        </a:spcBef>
        <a:spcAft>
          <a:spcPct val="0"/>
        </a:spcAft>
        <a:buClr>
          <a:schemeClr val="tx2"/>
        </a:buClr>
        <a:buFont typeface="Wingdings" panose="05000000000000000000" pitchFamily="2" charset="2"/>
        <a:buChar char="Ø"/>
        <a:defRPr kumimoji="1" sz="1600">
          <a:solidFill>
            <a:schemeClr val="tx1"/>
          </a:solidFill>
          <a:latin typeface="+mn-lt"/>
          <a:ea typeface="+mn-ea"/>
          <a:cs typeface="+mn-cs"/>
        </a:defRPr>
      </a:lvl4pPr>
      <a:lvl5pPr marL="2094230" indent="-398780" algn="l" rtl="0" eaLnBrk="1" fontAlgn="base" hangingPunct="1">
        <a:spcBef>
          <a:spcPct val="20000"/>
        </a:spcBef>
        <a:spcAft>
          <a:spcPct val="0"/>
        </a:spcAft>
        <a:buClr>
          <a:schemeClr val="tx2"/>
        </a:buClr>
        <a:buFont typeface="Wingdings" panose="05000000000000000000" pitchFamily="2" charset="2"/>
        <a:buChar char="l"/>
        <a:defRPr kumimoji="1" sz="1600">
          <a:solidFill>
            <a:schemeClr val="tx1"/>
          </a:solidFill>
          <a:latin typeface="+mn-lt"/>
          <a:ea typeface="+mn-ea"/>
          <a:cs typeface="+mn-cs"/>
        </a:defRPr>
      </a:lvl5pPr>
      <a:lvl6pPr marL="2551430" indent="-398780" algn="l" rtl="0" eaLnBrk="1" fontAlgn="base" hangingPunct="1">
        <a:spcBef>
          <a:spcPct val="20000"/>
        </a:spcBef>
        <a:spcAft>
          <a:spcPct val="0"/>
        </a:spcAft>
        <a:buClr>
          <a:schemeClr val="accent2"/>
        </a:buClr>
        <a:buFont typeface="Wingdings" panose="05000000000000000000" charset="0"/>
        <a:buChar char="§"/>
        <a:defRPr sz="1600">
          <a:solidFill>
            <a:schemeClr val="tx1"/>
          </a:solidFill>
          <a:latin typeface="+mn-lt"/>
          <a:ea typeface="+mn-ea"/>
          <a:cs typeface="+mn-cs"/>
        </a:defRPr>
      </a:lvl6pPr>
      <a:lvl7pPr marL="3008630" indent="-398780" algn="l" rtl="0" eaLnBrk="1" fontAlgn="base" hangingPunct="1">
        <a:spcBef>
          <a:spcPct val="20000"/>
        </a:spcBef>
        <a:spcAft>
          <a:spcPct val="0"/>
        </a:spcAft>
        <a:buClr>
          <a:schemeClr val="accent2"/>
        </a:buClr>
        <a:buFont typeface="Wingdings" panose="05000000000000000000" charset="0"/>
        <a:buChar char="§"/>
        <a:defRPr sz="1600">
          <a:solidFill>
            <a:schemeClr val="tx1"/>
          </a:solidFill>
          <a:latin typeface="+mn-lt"/>
          <a:ea typeface="+mn-ea"/>
          <a:cs typeface="+mn-cs"/>
        </a:defRPr>
      </a:lvl7pPr>
      <a:lvl8pPr marL="3465830" indent="-398780" algn="l" rtl="0" eaLnBrk="1" fontAlgn="base" hangingPunct="1">
        <a:spcBef>
          <a:spcPct val="20000"/>
        </a:spcBef>
        <a:spcAft>
          <a:spcPct val="0"/>
        </a:spcAft>
        <a:buClr>
          <a:schemeClr val="accent2"/>
        </a:buClr>
        <a:buFont typeface="Wingdings" panose="05000000000000000000" charset="0"/>
        <a:buChar char="§"/>
        <a:defRPr sz="1600">
          <a:solidFill>
            <a:schemeClr val="tx1"/>
          </a:solidFill>
          <a:latin typeface="+mn-lt"/>
          <a:ea typeface="+mn-ea"/>
          <a:cs typeface="+mn-cs"/>
        </a:defRPr>
      </a:lvl8pPr>
      <a:lvl9pPr marL="3923030" indent="-398780" algn="l" rtl="0" eaLnBrk="1" fontAlgn="base" hangingPunct="1">
        <a:spcBef>
          <a:spcPct val="20000"/>
        </a:spcBef>
        <a:spcAft>
          <a:spcPct val="0"/>
        </a:spcAft>
        <a:buClr>
          <a:schemeClr val="accent2"/>
        </a:buClr>
        <a:buFont typeface="Wingdings" panose="05000000000000000000" charset="0"/>
        <a:buChar char="§"/>
        <a:defRPr sz="16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6" Type="http://schemas.openxmlformats.org/officeDocument/2006/relationships/image" Target="../media/image260.png"/><Relationship Id="rId39" Type="http://schemas.openxmlformats.org/officeDocument/2006/relationships/image" Target="../media/image15.png"/><Relationship Id="rId3" Type="http://schemas.openxmlformats.org/officeDocument/2006/relationships/image" Target="../media/image5.png"/><Relationship Id="rId34" Type="http://schemas.microsoft.com/office/2007/relationships/hdphoto" Target="../media/hdphoto3.wdp"/><Relationship Id="rId42" Type="http://schemas.openxmlformats.org/officeDocument/2006/relationships/image" Target="../media/image17.png"/><Relationship Id="rId7" Type="http://schemas.openxmlformats.org/officeDocument/2006/relationships/image" Target="../media/image8.png"/><Relationship Id="rId25" Type="http://schemas.openxmlformats.org/officeDocument/2006/relationships/image" Target="../media/image250.png"/><Relationship Id="rId33" Type="http://schemas.openxmlformats.org/officeDocument/2006/relationships/image" Target="../media/image12.png"/><Relationship Id="rId38" Type="http://schemas.openxmlformats.org/officeDocument/2006/relationships/image" Target="../media/image32.png"/><Relationship Id="rId2" Type="http://schemas.openxmlformats.org/officeDocument/2006/relationships/notesSlide" Target="../notesSlides/notesSlide5.xml"/><Relationship Id="rId29" Type="http://schemas.openxmlformats.org/officeDocument/2006/relationships/image" Target="../media/image10.png"/><Relationship Id="rId41"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7.png"/><Relationship Id="rId32" Type="http://schemas.openxmlformats.org/officeDocument/2006/relationships/image" Target="../media/image300.png"/><Relationship Id="rId37" Type="http://schemas.openxmlformats.org/officeDocument/2006/relationships/image" Target="../media/image31.png"/><Relationship Id="rId40" Type="http://schemas.microsoft.com/office/2007/relationships/hdphoto" Target="../media/hdphoto4.wdp"/><Relationship Id="rId45" Type="http://schemas.openxmlformats.org/officeDocument/2006/relationships/image" Target="../media/image18.png"/><Relationship Id="rId5" Type="http://schemas.microsoft.com/office/2007/relationships/hdphoto" Target="../media/hdphoto1.wdp"/><Relationship Id="rId28" Type="http://schemas.microsoft.com/office/2007/relationships/hdphoto" Target="../media/hdphoto2.wdp"/><Relationship Id="rId36" Type="http://schemas.openxmlformats.org/officeDocument/2006/relationships/image" Target="../media/image14.png"/><Relationship Id="rId31" Type="http://schemas.openxmlformats.org/officeDocument/2006/relationships/image" Target="../media/image290.png"/><Relationship Id="rId44" Type="http://schemas.openxmlformats.org/officeDocument/2006/relationships/image" Target="../media/image280.png"/><Relationship Id="rId4" Type="http://schemas.openxmlformats.org/officeDocument/2006/relationships/image" Target="../media/image6.png"/><Relationship Id="rId27" Type="http://schemas.openxmlformats.org/officeDocument/2006/relationships/image" Target="../media/image9.png"/><Relationship Id="rId30" Type="http://schemas.openxmlformats.org/officeDocument/2006/relationships/image" Target="../media/image11.png"/><Relationship Id="rId35" Type="http://schemas.openxmlformats.org/officeDocument/2006/relationships/image" Target="../media/image13.png"/><Relationship Id="rId43" Type="http://schemas.openxmlformats.org/officeDocument/2006/relationships/image" Target="../media/image270.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png"/><Relationship Id="rId18" Type="http://schemas.openxmlformats.org/officeDocument/2006/relationships/image" Target="../media/image23.tiff"/><Relationship Id="rId3" Type="http://schemas.openxmlformats.org/officeDocument/2006/relationships/image" Target="../media/image19.png"/><Relationship Id="rId21" Type="http://schemas.openxmlformats.org/officeDocument/2006/relationships/image" Target="../media/image26.jpeg"/><Relationship Id="rId7" Type="http://schemas.openxmlformats.org/officeDocument/2006/relationships/image" Target="../media/image9.png"/><Relationship Id="rId12" Type="http://schemas.microsoft.com/office/2007/relationships/hdphoto" Target="../media/hdphoto3.wdp"/><Relationship Id="rId17" Type="http://schemas.microsoft.com/office/2007/relationships/hdphoto" Target="../media/hdphoto7.wdp"/><Relationship Id="rId2" Type="http://schemas.openxmlformats.org/officeDocument/2006/relationships/notesSlide" Target="../notesSlides/notesSlide6.xml"/><Relationship Id="rId16" Type="http://schemas.openxmlformats.org/officeDocument/2006/relationships/image" Target="../media/image22.png"/><Relationship Id="rId20" Type="http://schemas.openxmlformats.org/officeDocument/2006/relationships/image" Target="../media/image25.jpeg"/><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21.jpeg"/><Relationship Id="rId10" Type="http://schemas.microsoft.com/office/2007/relationships/hdphoto" Target="../media/hdphoto4.wdp"/><Relationship Id="rId19" Type="http://schemas.openxmlformats.org/officeDocument/2006/relationships/image" Target="../media/image24.jpeg"/><Relationship Id="rId4" Type="http://schemas.microsoft.com/office/2007/relationships/hdphoto" Target="../media/hdphoto5.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48584" name="标题 1"/>
          <p:cNvSpPr>
            <a:spLocks noGrp="1"/>
          </p:cNvSpPr>
          <p:nvPr>
            <p:ph type="ctrTitle"/>
          </p:nvPr>
        </p:nvSpPr>
        <p:spPr/>
        <p:txBody>
          <a:bodyPr/>
          <a:lstStyle/>
          <a:p>
            <a:r>
              <a:rPr lang="zh-CN" altLang="en-US" dirty="0"/>
              <a:t>基于多智能体强化学习的配电网自动电压控制研究</a:t>
            </a:r>
            <a:endParaRPr lang="en-US" dirty="0"/>
          </a:p>
        </p:txBody>
      </p:sp>
      <p:sp>
        <p:nvSpPr>
          <p:cNvPr id="4" name="副标题 4">
            <a:extLst>
              <a:ext uri="{FF2B5EF4-FFF2-40B4-BE49-F238E27FC236}">
                <a16:creationId xmlns:a16="http://schemas.microsoft.com/office/drawing/2014/main" id="{B6B57F04-7AD2-4471-8D55-CE6D3908AEAB}"/>
              </a:ext>
            </a:extLst>
          </p:cNvPr>
          <p:cNvSpPr txBox="1">
            <a:spLocks/>
          </p:cNvSpPr>
          <p:nvPr/>
        </p:nvSpPr>
        <p:spPr bwMode="auto">
          <a:xfrm>
            <a:off x="2362017" y="3347120"/>
            <a:ext cx="5213159"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marL="0" indent="0" algn="l" rtl="0" eaLnBrk="1" fontAlgn="base" hangingPunct="1">
              <a:spcBef>
                <a:spcPct val="20000"/>
              </a:spcBef>
              <a:spcAft>
                <a:spcPct val="0"/>
              </a:spcAft>
              <a:buClr>
                <a:schemeClr val="tx2"/>
              </a:buClr>
              <a:buFont typeface="Wingdings" panose="05000000000000000000" charset="0"/>
              <a:buNone/>
              <a:defRPr kumimoji="1" sz="2200">
                <a:solidFill>
                  <a:schemeClr val="tx1"/>
                </a:solidFill>
                <a:latin typeface="+mn-lt"/>
                <a:ea typeface="+mn-ea"/>
                <a:cs typeface="+mn-cs"/>
              </a:defRPr>
            </a:lvl1pPr>
            <a:lvl2pPr marL="908050" indent="-436880" algn="l" rtl="0" eaLnBrk="1" fontAlgn="base" hangingPunct="1">
              <a:spcBef>
                <a:spcPct val="20000"/>
              </a:spcBef>
              <a:spcAft>
                <a:spcPct val="0"/>
              </a:spcAft>
              <a:buClr>
                <a:schemeClr val="tx2"/>
              </a:buClr>
              <a:buFont typeface="Wingdings" panose="05000000000000000000" charset="0"/>
              <a:buChar char="n"/>
              <a:defRPr kumimoji="1" sz="2000">
                <a:solidFill>
                  <a:schemeClr val="tx1"/>
                </a:solidFill>
                <a:latin typeface="+mn-lt"/>
                <a:ea typeface="+mn-ea"/>
                <a:cs typeface="+mn-cs"/>
              </a:defRPr>
            </a:lvl2pPr>
            <a:lvl3pPr marL="1304925" indent="-395605" algn="l" rtl="0" eaLnBrk="1" fontAlgn="base" hangingPunct="1">
              <a:spcBef>
                <a:spcPct val="20000"/>
              </a:spcBef>
              <a:spcAft>
                <a:spcPct val="0"/>
              </a:spcAft>
              <a:buClr>
                <a:schemeClr val="tx2"/>
              </a:buClr>
              <a:buFont typeface="Wingdings" panose="05000000000000000000" pitchFamily="2" charset="2"/>
              <a:buChar char="ü"/>
              <a:defRPr kumimoji="1">
                <a:solidFill>
                  <a:schemeClr val="tx1"/>
                </a:solidFill>
                <a:latin typeface="+mn-lt"/>
                <a:ea typeface="+mn-ea"/>
                <a:cs typeface="+mn-cs"/>
              </a:defRPr>
            </a:lvl3pPr>
            <a:lvl4pPr marL="1694180" indent="-387350" algn="l" rtl="0" eaLnBrk="1" fontAlgn="base" hangingPunct="1">
              <a:spcBef>
                <a:spcPct val="20000"/>
              </a:spcBef>
              <a:spcAft>
                <a:spcPct val="0"/>
              </a:spcAft>
              <a:buClr>
                <a:schemeClr val="tx2"/>
              </a:buClr>
              <a:buFont typeface="Wingdings" panose="05000000000000000000" pitchFamily="2" charset="2"/>
              <a:buChar char="Ø"/>
              <a:defRPr kumimoji="1" sz="1600">
                <a:solidFill>
                  <a:schemeClr val="tx1"/>
                </a:solidFill>
                <a:latin typeface="+mn-lt"/>
                <a:ea typeface="+mn-ea"/>
                <a:cs typeface="+mn-cs"/>
              </a:defRPr>
            </a:lvl4pPr>
            <a:lvl5pPr marL="2094230" indent="-398780" algn="l" rtl="0" eaLnBrk="1" fontAlgn="base" hangingPunct="1">
              <a:spcBef>
                <a:spcPct val="20000"/>
              </a:spcBef>
              <a:spcAft>
                <a:spcPct val="0"/>
              </a:spcAft>
              <a:buClr>
                <a:schemeClr val="tx2"/>
              </a:buClr>
              <a:buFont typeface="Wingdings" panose="05000000000000000000" pitchFamily="2" charset="2"/>
              <a:buChar char="l"/>
              <a:defRPr kumimoji="1" sz="1600">
                <a:solidFill>
                  <a:schemeClr val="tx1"/>
                </a:solidFill>
                <a:latin typeface="+mn-lt"/>
                <a:ea typeface="+mn-ea"/>
                <a:cs typeface="+mn-cs"/>
              </a:defRPr>
            </a:lvl5pPr>
            <a:lvl6pPr marL="2551430" indent="-398780" algn="l" rtl="0" eaLnBrk="1" fontAlgn="base" hangingPunct="1">
              <a:spcBef>
                <a:spcPct val="20000"/>
              </a:spcBef>
              <a:spcAft>
                <a:spcPct val="0"/>
              </a:spcAft>
              <a:buClr>
                <a:schemeClr val="accent2"/>
              </a:buClr>
              <a:buFont typeface="Wingdings" panose="05000000000000000000" charset="0"/>
              <a:buChar char="§"/>
              <a:defRPr sz="1600">
                <a:solidFill>
                  <a:schemeClr val="tx1"/>
                </a:solidFill>
                <a:latin typeface="+mn-lt"/>
                <a:ea typeface="+mn-ea"/>
                <a:cs typeface="+mn-cs"/>
              </a:defRPr>
            </a:lvl6pPr>
            <a:lvl7pPr marL="3008630" indent="-398780" algn="l" rtl="0" eaLnBrk="1" fontAlgn="base" hangingPunct="1">
              <a:spcBef>
                <a:spcPct val="20000"/>
              </a:spcBef>
              <a:spcAft>
                <a:spcPct val="0"/>
              </a:spcAft>
              <a:buClr>
                <a:schemeClr val="accent2"/>
              </a:buClr>
              <a:buFont typeface="Wingdings" panose="05000000000000000000" charset="0"/>
              <a:buChar char="§"/>
              <a:defRPr sz="1600">
                <a:solidFill>
                  <a:schemeClr val="tx1"/>
                </a:solidFill>
                <a:latin typeface="+mn-lt"/>
                <a:ea typeface="+mn-ea"/>
                <a:cs typeface="+mn-cs"/>
              </a:defRPr>
            </a:lvl7pPr>
            <a:lvl8pPr marL="3465830" indent="-398780" algn="l" rtl="0" eaLnBrk="1" fontAlgn="base" hangingPunct="1">
              <a:spcBef>
                <a:spcPct val="20000"/>
              </a:spcBef>
              <a:spcAft>
                <a:spcPct val="0"/>
              </a:spcAft>
              <a:buClr>
                <a:schemeClr val="accent2"/>
              </a:buClr>
              <a:buFont typeface="Wingdings" panose="05000000000000000000" charset="0"/>
              <a:buChar char="§"/>
              <a:defRPr sz="1600">
                <a:solidFill>
                  <a:schemeClr val="tx1"/>
                </a:solidFill>
                <a:latin typeface="+mn-lt"/>
                <a:ea typeface="+mn-ea"/>
                <a:cs typeface="+mn-cs"/>
              </a:defRPr>
            </a:lvl8pPr>
            <a:lvl9pPr marL="3923030" indent="-398780" algn="l" rtl="0" eaLnBrk="1" fontAlgn="base" hangingPunct="1">
              <a:spcBef>
                <a:spcPct val="20000"/>
              </a:spcBef>
              <a:spcAft>
                <a:spcPct val="0"/>
              </a:spcAft>
              <a:buClr>
                <a:schemeClr val="accent2"/>
              </a:buClr>
              <a:buFont typeface="Wingdings" panose="05000000000000000000" charset="0"/>
              <a:buChar char="§"/>
              <a:defRPr sz="1600">
                <a:solidFill>
                  <a:schemeClr val="tx1"/>
                </a:solidFill>
                <a:latin typeface="+mn-lt"/>
                <a:ea typeface="+mn-ea"/>
                <a:cs typeface="+mn-cs"/>
              </a:defRPr>
            </a:lvl9pPr>
          </a:lstStyle>
          <a:p>
            <a:r>
              <a:rPr lang="zh-CN" altLang="en-US" sz="2400" kern="0" dirty="0">
                <a:latin typeface="Microsoft YaHei" panose="020B0503020204020204" pitchFamily="34" charset="-122"/>
                <a:ea typeface="Microsoft YaHei" panose="020B0503020204020204" pitchFamily="34" charset="-122"/>
              </a:rPr>
              <a:t>姓       名：汪敏瑞 </a:t>
            </a:r>
            <a:r>
              <a:rPr lang="en-US" altLang="zh-CN" sz="2400" kern="0" dirty="0">
                <a:latin typeface="Microsoft YaHei" panose="020B0503020204020204" pitchFamily="34" charset="-122"/>
                <a:ea typeface="Microsoft YaHei" panose="020B0503020204020204" pitchFamily="34" charset="-122"/>
              </a:rPr>
              <a:t>SA20006150</a:t>
            </a:r>
          </a:p>
          <a:p>
            <a:r>
              <a:rPr lang="zh-CN" altLang="en-US" sz="2400" kern="0" dirty="0">
                <a:latin typeface="Microsoft YaHei" panose="020B0503020204020204" pitchFamily="34" charset="-122"/>
                <a:ea typeface="Microsoft YaHei" panose="020B0503020204020204" pitchFamily="34" charset="-122"/>
              </a:rPr>
              <a:t>导       师：周文罡、李厚强</a:t>
            </a:r>
            <a:endParaRPr lang="en-US" altLang="zh-CN" sz="2400" kern="0" dirty="0">
              <a:latin typeface="Microsoft YaHei" panose="020B0503020204020204" pitchFamily="34" charset="-122"/>
              <a:ea typeface="Microsoft YaHei" panose="020B0503020204020204" pitchFamily="34" charset="-122"/>
            </a:endParaRPr>
          </a:p>
          <a:p>
            <a:r>
              <a:rPr lang="zh-CN" altLang="en-US" sz="2400" kern="0" dirty="0">
                <a:latin typeface="Microsoft YaHei" panose="020B0503020204020204" pitchFamily="34" charset="-122"/>
                <a:ea typeface="Microsoft YaHei" panose="020B0503020204020204" pitchFamily="34" charset="-122"/>
              </a:rPr>
              <a:t>学科专业：电子与通信工程</a:t>
            </a:r>
            <a:endParaRPr lang="en-US" altLang="zh-CN" sz="2400" kern="0" dirty="0">
              <a:latin typeface="Microsoft YaHei" panose="020B0503020204020204" pitchFamily="34" charset="-122"/>
              <a:ea typeface="Microsoft YaHei" panose="020B0503020204020204" pitchFamily="34" charset="-122"/>
            </a:endParaRPr>
          </a:p>
          <a:p>
            <a:r>
              <a:rPr lang="zh-CN" altLang="en-US" sz="2400" kern="0" dirty="0">
                <a:latin typeface="Microsoft YaHei" panose="020B0503020204020204" pitchFamily="34" charset="-122"/>
                <a:ea typeface="Microsoft YaHei" panose="020B0503020204020204" pitchFamily="34" charset="-122"/>
              </a:rPr>
              <a:t>研究方向：强化学习</a:t>
            </a:r>
            <a:endParaRPr lang="en-US" altLang="zh-CN" sz="2400" kern="0" dirty="0">
              <a:latin typeface="Microsoft YaHei" panose="020B0503020204020204" pitchFamily="34" charset="-122"/>
              <a:ea typeface="Microsoft YaHei" panose="020B0503020204020204" pitchFamily="34" charset="-122"/>
            </a:endParaRPr>
          </a:p>
          <a:p>
            <a:endParaRPr lang="zh-CN" altLang="en-US" kern="0" dirty="0">
              <a:latin typeface="Microsoft YaHei" panose="020B0503020204020204" pitchFamily="34" charset="-122"/>
              <a:ea typeface="Microsoft YaHei"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noProof="0" dirty="0">
                <a:sym typeface="+mn-ea"/>
              </a:rPr>
              <a:t>研究现状 </a:t>
            </a:r>
            <a:r>
              <a:rPr lang="en-US" altLang="zh-CN" sz="2800" noProof="0" dirty="0">
                <a:sym typeface="+mn-ea"/>
              </a:rPr>
              <a:t>– </a:t>
            </a:r>
            <a:r>
              <a:rPr lang="zh-CN" altLang="en-US" sz="2800" dirty="0">
                <a:sym typeface="+mn-ea"/>
              </a:rPr>
              <a:t>多智能体深度</a:t>
            </a:r>
            <a:r>
              <a:rPr lang="zh-CN" altLang="en-US" sz="2800" dirty="0"/>
              <a:t>强化学习经典算法</a:t>
            </a:r>
            <a:endParaRPr lang="en-US" altLang="en-US" dirty="0">
              <a:sym typeface="+mn-ea"/>
            </a:endParaRPr>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多智能体深度确定性策略梯度算法</a:t>
                </a:r>
                <a:r>
                  <a:rPr lang="en-US" altLang="zh-CN" dirty="0"/>
                  <a:t>(</a:t>
                </a:r>
                <a:r>
                  <a:rPr lang="en-US" dirty="0"/>
                  <a:t>MADDPG)</a:t>
                </a:r>
              </a:p>
              <a:p>
                <a:pPr lvl="1"/>
                <a:r>
                  <a:rPr lang="zh-CN" altLang="en-US" dirty="0"/>
                  <a:t>中心化训练，分布式执行，</a:t>
                </a:r>
                <a:r>
                  <a:rPr lang="en-US" altLang="zh-CN" dirty="0"/>
                  <a:t>Actor-Critic</a:t>
                </a:r>
                <a:r>
                  <a:rPr lang="zh-CN" altLang="en-US" dirty="0"/>
                  <a:t>架构</a:t>
                </a:r>
                <a:endParaRPr lang="en-US" altLang="zh-CN" dirty="0"/>
              </a:p>
              <a:p>
                <a:pPr lvl="1"/>
                <a:r>
                  <a:rPr lang="zh-CN" altLang="en-US" dirty="0"/>
                  <a:t>对每个智能体，建模全局</a:t>
                </a:r>
                <a:r>
                  <a:rPr lang="en-US" altLang="zh-CN" dirty="0"/>
                  <a:t>Q</a:t>
                </a:r>
                <a:r>
                  <a:rPr lang="zh-CN" altLang="en-US" dirty="0"/>
                  <a:t>函数</a:t>
                </a:r>
                <a14:m>
                  <m:oMath xmlns:m="http://schemas.openxmlformats.org/officeDocument/2006/math">
                    <m:sSubSup>
                      <m:sSubSupPr>
                        <m:ctrlPr>
                          <a:rPr lang="en-US" altLang="zh-CN" i="1" smtClean="0">
                            <a:latin typeface="Cambria Math" panose="02040503050406030204" pitchFamily="18" charset="0"/>
                          </a:rPr>
                        </m:ctrlPr>
                      </m:sSubSupPr>
                      <m:e>
                        <m:r>
                          <a:rPr lang="en-US" altLang="zh-CN" smtClean="0">
                            <a:latin typeface="Cambria Math" panose="02040503050406030204" pitchFamily="18" charset="0"/>
                          </a:rPr>
                          <m:t>𝑄</m:t>
                        </m:r>
                      </m:e>
                      <m:sub>
                        <m:r>
                          <a:rPr lang="en-US" altLang="zh-CN" smtClean="0">
                            <a:latin typeface="Cambria Math" panose="02040503050406030204" pitchFamily="18" charset="0"/>
                          </a:rPr>
                          <m:t>𝑖</m:t>
                        </m:r>
                      </m:sub>
                      <m:sup>
                        <m:r>
                          <a:rPr lang="en-US" altLang="zh-CN" smtClean="0">
                            <a:latin typeface="Cambria Math" panose="02040503050406030204" pitchFamily="18" charset="0"/>
                          </a:rPr>
                          <m:t>𝜋</m:t>
                        </m:r>
                      </m:sup>
                    </m:sSubSup>
                    <m:r>
                      <a:rPr lang="en-US" altLang="zh-CN" smtClean="0">
                        <a:latin typeface="Cambria Math" panose="02040503050406030204" pitchFamily="18" charset="0"/>
                      </a:rPr>
                      <m:t>(</m:t>
                    </m:r>
                    <m:r>
                      <a:rPr lang="en-US" altLang="zh-CN" smtClean="0">
                        <a:latin typeface="Cambria Math" panose="02040503050406030204" pitchFamily="18" charset="0"/>
                      </a:rPr>
                      <m:t>𝑠</m:t>
                    </m:r>
                    <m:r>
                      <a:rPr lang="en-US" altLang="zh-CN"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𝑎</m:t>
                        </m:r>
                      </m:e>
                      <m:sub>
                        <m:r>
                          <a:rPr lang="en-US" altLang="zh-CN" smtClean="0">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𝑎</m:t>
                        </m:r>
                      </m:e>
                      <m:sub>
                        <m:r>
                          <a:rPr lang="en-US" altLang="zh-CN" smtClean="0">
                            <a:latin typeface="Cambria Math" panose="02040503050406030204" pitchFamily="18" charset="0"/>
                          </a:rPr>
                          <m:t>2</m:t>
                        </m:r>
                      </m:sub>
                    </m:sSub>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𝑎</m:t>
                        </m:r>
                      </m:e>
                      <m:sub>
                        <m:r>
                          <a:rPr lang="en-US" altLang="zh-CN" smtClean="0">
                            <a:latin typeface="Cambria Math" panose="02040503050406030204" pitchFamily="18" charset="0"/>
                          </a:rPr>
                          <m:t>𝑛</m:t>
                        </m:r>
                      </m:sub>
                    </m:sSub>
                    <m:r>
                      <a:rPr lang="en-US" altLang="zh-CN" smtClean="0">
                        <a:latin typeface="Cambria Math" panose="02040503050406030204" pitchFamily="18" charset="0"/>
                      </a:rPr>
                      <m:t>)</m:t>
                    </m:r>
                  </m:oMath>
                </a14:m>
                <a:endParaRPr lang="en-US" altLang="zh-CN" dirty="0"/>
              </a:p>
              <a:p>
                <a:pPr lvl="1"/>
                <a:r>
                  <a:rPr lang="zh-CN" altLang="en-US" dirty="0"/>
                  <a:t>通过策略梯度算法进行优化</a:t>
                </a:r>
                <a:endParaRPr lang="en-US" altLang="zh-CN"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lvl="1" indent="0">
                  <a:buNone/>
                </a:pPr>
                <a:endParaRPr lang="en-US" altLang="zh-CN" sz="1200" dirty="0"/>
              </a:p>
              <a:p>
                <a:pPr marL="0" lvl="1" indent="0">
                  <a:buNone/>
                </a:pPr>
                <a:endParaRPr lang="en-US" altLang="zh-CN" sz="1200" dirty="0"/>
              </a:p>
              <a:p>
                <a:pPr marL="0" lvl="1" indent="0">
                  <a:buNone/>
                </a:pPr>
                <a:r>
                  <a:rPr lang="en-US" altLang="zh-CN" sz="1200" dirty="0"/>
                  <a:t>Ryan Lowe, Yi Wu, Aviv Tamar, Jean </a:t>
                </a:r>
                <a:r>
                  <a:rPr lang="en-US" altLang="zh-CN" sz="1200" dirty="0" err="1"/>
                  <a:t>Harb</a:t>
                </a:r>
                <a:r>
                  <a:rPr lang="en-US" altLang="zh-CN" sz="1200" dirty="0"/>
                  <a:t>, Pieter </a:t>
                </a:r>
                <a:r>
                  <a:rPr lang="en-US" altLang="zh-CN" sz="1200" dirty="0" err="1"/>
                  <a:t>Abbeel</a:t>
                </a:r>
                <a:r>
                  <a:rPr lang="en-US" altLang="zh-CN" sz="1200" dirty="0"/>
                  <a:t>, and Igor </a:t>
                </a:r>
                <a:r>
                  <a:rPr lang="en-US" altLang="zh-CN" sz="1200" dirty="0" err="1"/>
                  <a:t>Mordatch</a:t>
                </a:r>
                <a:r>
                  <a:rPr lang="en-US" altLang="zh-CN" sz="1200" dirty="0"/>
                  <a:t>. 2017. Multi-agent actor-critic for mixed cooperative-competitive environments. </a:t>
                </a:r>
                <a:r>
                  <a:rPr lang="en-US" altLang="zh-CN" sz="1200" dirty="0" err="1"/>
                  <a:t>arXiv</a:t>
                </a:r>
                <a:r>
                  <a:rPr lang="en-US" altLang="zh-CN" sz="1200" dirty="0"/>
                  <a:t> preprint arXiv:1706.02275 (2017).</a:t>
                </a:r>
                <a:endParaRPr lang="zh-CN" altLang="zh-CN" sz="1200" dirty="0"/>
              </a:p>
              <a:p>
                <a:pPr marL="471170" lvl="1" indent="0">
                  <a:buNone/>
                </a:pPr>
                <a:endParaRPr lang="en-US" dirty="0"/>
              </a:p>
              <a:p>
                <a:pPr lvl="1"/>
                <a:endParaRPr lang="en-US" altLang="zh-CN" dirty="0"/>
              </a:p>
              <a:p>
                <a:pPr lvl="1"/>
                <a:endParaRPr lang="en-US" altLang="zh-CN" dirty="0"/>
              </a:p>
              <a:p>
                <a:pPr lvl="1"/>
                <a:endParaRPr lang="en-US" altLang="zh-CN" dirty="0"/>
              </a:p>
              <a:p>
                <a:pPr marL="471170" lvl="1" indent="0">
                  <a:buNone/>
                </a:pPr>
                <a:endParaRPr lang="en-US" dirty="0"/>
              </a:p>
              <a:p>
                <a:pPr lvl="1"/>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3"/>
                <a:stretch>
                  <a:fillRect l="-1067" t="-1350" b="-7975"/>
                </a:stretch>
              </a:blipFill>
            </p:spPr>
            <p:txBody>
              <a:bodyPr/>
              <a:lstStyle/>
              <a:p>
                <a:r>
                  <a:rPr lang="zh-CN" altLang="en-US">
                    <a:noFill/>
                  </a:rPr>
                  <a:t> </a:t>
                </a:r>
              </a:p>
            </p:txBody>
          </p:sp>
        </mc:Fallback>
      </mc:AlternateContent>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10</a:t>
            </a:fld>
            <a:endParaRPr lang="en-US" altLang="zh-CN" noProof="0" dirty="0"/>
          </a:p>
        </p:txBody>
      </p:sp>
      <p:pic>
        <p:nvPicPr>
          <p:cNvPr id="5" name="图片 4">
            <a:extLst>
              <a:ext uri="{FF2B5EF4-FFF2-40B4-BE49-F238E27FC236}">
                <a16:creationId xmlns:a16="http://schemas.microsoft.com/office/drawing/2014/main" id="{AA59E39D-78D4-406D-BE5D-2BF10CF66ED1}"/>
              </a:ext>
            </a:extLst>
          </p:cNvPr>
          <p:cNvPicPr>
            <a:picLocks noChangeAspect="1"/>
          </p:cNvPicPr>
          <p:nvPr/>
        </p:nvPicPr>
        <p:blipFill>
          <a:blip r:embed="rId4"/>
          <a:stretch>
            <a:fillRect/>
          </a:stretch>
        </p:blipFill>
        <p:spPr>
          <a:xfrm>
            <a:off x="1606907" y="2860970"/>
            <a:ext cx="5708292" cy="439099"/>
          </a:xfrm>
          <a:prstGeom prst="rect">
            <a:avLst/>
          </a:prstGeom>
        </p:spPr>
      </p:pic>
      <p:pic>
        <p:nvPicPr>
          <p:cNvPr id="8" name="图片 7">
            <a:extLst>
              <a:ext uri="{FF2B5EF4-FFF2-40B4-BE49-F238E27FC236}">
                <a16:creationId xmlns:a16="http://schemas.microsoft.com/office/drawing/2014/main" id="{9BAB2F37-1371-4D46-AC29-01A28426B3A4}"/>
              </a:ext>
            </a:extLst>
          </p:cNvPr>
          <p:cNvPicPr>
            <a:picLocks noChangeAspect="1"/>
          </p:cNvPicPr>
          <p:nvPr/>
        </p:nvPicPr>
        <p:blipFill>
          <a:blip r:embed="rId5"/>
          <a:stretch>
            <a:fillRect/>
          </a:stretch>
        </p:blipFill>
        <p:spPr>
          <a:xfrm>
            <a:off x="1122061" y="3265643"/>
            <a:ext cx="6906227" cy="465726"/>
          </a:xfrm>
          <a:prstGeom prst="rect">
            <a:avLst/>
          </a:prstGeom>
        </p:spPr>
      </p:pic>
      <p:pic>
        <p:nvPicPr>
          <p:cNvPr id="3" name="图片 2">
            <a:extLst>
              <a:ext uri="{FF2B5EF4-FFF2-40B4-BE49-F238E27FC236}">
                <a16:creationId xmlns:a16="http://schemas.microsoft.com/office/drawing/2014/main" id="{E55C351A-6D40-4B2D-A861-A5E7AA1D0710}"/>
              </a:ext>
            </a:extLst>
          </p:cNvPr>
          <p:cNvPicPr>
            <a:picLocks noChangeAspect="1"/>
          </p:cNvPicPr>
          <p:nvPr/>
        </p:nvPicPr>
        <p:blipFill>
          <a:blip r:embed="rId6"/>
          <a:stretch>
            <a:fillRect/>
          </a:stretch>
        </p:blipFill>
        <p:spPr>
          <a:xfrm>
            <a:off x="2860604" y="3557932"/>
            <a:ext cx="3429139" cy="2620842"/>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noProof="0" dirty="0">
                <a:sym typeface="+mn-ea"/>
              </a:rPr>
              <a:t>研究现状 </a:t>
            </a:r>
            <a:r>
              <a:rPr lang="en-US" altLang="zh-CN" sz="2800" noProof="0" dirty="0">
                <a:sym typeface="+mn-ea"/>
              </a:rPr>
              <a:t>– </a:t>
            </a:r>
            <a:r>
              <a:rPr lang="zh-CN" altLang="en-US" sz="2800" dirty="0">
                <a:sym typeface="+mn-ea"/>
              </a:rPr>
              <a:t>多智能体深度</a:t>
            </a:r>
            <a:r>
              <a:rPr lang="zh-CN" altLang="en-US" sz="2800" dirty="0"/>
              <a:t>强化学习经典算法</a:t>
            </a:r>
            <a:endParaRPr lang="en-US" altLang="en-US" dirty="0">
              <a:sym typeface="+mn-ea"/>
            </a:endParaRPr>
          </a:p>
        </p:txBody>
      </p:sp>
      <p:sp>
        <p:nvSpPr>
          <p:cNvPr id="2" name="内容占位符 1"/>
          <p:cNvSpPr>
            <a:spLocks noGrp="1"/>
          </p:cNvSpPr>
          <p:nvPr>
            <p:ph idx="1"/>
          </p:nvPr>
        </p:nvSpPr>
        <p:spPr/>
        <p:txBody>
          <a:bodyPr/>
          <a:lstStyle/>
          <a:p>
            <a:r>
              <a:rPr lang="zh-CN" altLang="en-US" dirty="0"/>
              <a:t>多智能体双延迟深度确定性策略梯度算法</a:t>
            </a:r>
            <a:r>
              <a:rPr lang="en-US" altLang="zh-CN" dirty="0"/>
              <a:t>(</a:t>
            </a:r>
            <a:r>
              <a:rPr lang="en-US" dirty="0"/>
              <a:t>MATD3)</a:t>
            </a:r>
            <a:endParaRPr lang="en-US" altLang="zh-CN" dirty="0"/>
          </a:p>
          <a:p>
            <a:pPr lvl="1"/>
            <a:r>
              <a:rPr lang="zh-CN" altLang="en-US" dirty="0"/>
              <a:t>结合</a:t>
            </a:r>
            <a:r>
              <a:rPr lang="en-US" altLang="zh-CN" dirty="0"/>
              <a:t>Double Q-Learning</a:t>
            </a:r>
            <a:r>
              <a:rPr lang="zh-CN" altLang="en-US" dirty="0"/>
              <a:t>思想消除</a:t>
            </a:r>
            <a:r>
              <a:rPr lang="en-US" altLang="zh-CN" dirty="0"/>
              <a:t>Q</a:t>
            </a:r>
            <a:r>
              <a:rPr lang="zh-CN" altLang="en-US" dirty="0"/>
              <a:t>值高估偏差</a:t>
            </a:r>
            <a:endParaRPr lang="en-US" altLang="zh-CN" dirty="0"/>
          </a:p>
          <a:p>
            <a:pPr lvl="1"/>
            <a:r>
              <a:rPr lang="zh-CN" altLang="en-US" dirty="0"/>
              <a:t>减少策略网络的更新频率</a:t>
            </a:r>
            <a:endParaRPr lang="en-US" altLang="zh-CN" dirty="0"/>
          </a:p>
          <a:p>
            <a:pPr lvl="1"/>
            <a:r>
              <a:rPr lang="zh-CN" altLang="en-US" dirty="0"/>
              <a:t>训练中引入动作噪声，平滑</a:t>
            </a:r>
            <a:r>
              <a:rPr lang="en-US" altLang="zh-CN" dirty="0"/>
              <a:t>Q</a:t>
            </a:r>
            <a:r>
              <a:rPr lang="zh-CN" altLang="en-US" dirty="0"/>
              <a:t>函数沿着不同动作的变化</a:t>
            </a:r>
            <a:endParaRPr lang="en-US" altLang="zh-CN" dirty="0"/>
          </a:p>
          <a:p>
            <a:r>
              <a:rPr lang="zh-CN" altLang="en-US" dirty="0"/>
              <a:t>多智能体软演员评论家算法</a:t>
            </a:r>
            <a:r>
              <a:rPr lang="en-US" altLang="zh-CN" dirty="0"/>
              <a:t>(MASAC)</a:t>
            </a:r>
          </a:p>
          <a:p>
            <a:pPr lvl="1"/>
            <a:r>
              <a:rPr lang="zh-CN" altLang="en-US" dirty="0"/>
              <a:t>引入熵正则，帮助智能体训练过程中更多样性地探索</a:t>
            </a:r>
            <a:endParaRPr lang="en-US" altLang="zh-CN" dirty="0"/>
          </a:p>
          <a:p>
            <a:pPr lvl="1"/>
            <a:r>
              <a:rPr lang="zh-CN" altLang="en-US" dirty="0"/>
              <a:t>让策略尽可能随机，避免落入局部最优点，提高抗干扰能力</a:t>
            </a:r>
            <a:endParaRPr lang="en-US" altLang="zh-CN" dirty="0"/>
          </a:p>
          <a:p>
            <a:r>
              <a:rPr lang="zh-CN" altLang="en-US" dirty="0"/>
              <a:t>多智能体近端策略梯度算法</a:t>
            </a:r>
            <a:r>
              <a:rPr lang="en-US" altLang="zh-CN" dirty="0"/>
              <a:t>(MAPPO)</a:t>
            </a:r>
          </a:p>
          <a:p>
            <a:pPr lvl="1"/>
            <a:r>
              <a:rPr lang="zh-CN" altLang="en-US" dirty="0"/>
              <a:t>加上</a:t>
            </a:r>
            <a:r>
              <a:rPr lang="en-US" altLang="zh-CN" dirty="0"/>
              <a:t>KL</a:t>
            </a:r>
            <a:r>
              <a:rPr lang="zh-CN" altLang="en-US" dirty="0"/>
              <a:t>散度作为约束</a:t>
            </a:r>
            <a:endParaRPr lang="en-US" altLang="zh-CN" dirty="0"/>
          </a:p>
          <a:p>
            <a:pPr lvl="1"/>
            <a:r>
              <a:rPr lang="zh-CN" altLang="en-US" dirty="0"/>
              <a:t>提高了样本采样效率，提高了训练速度和收敛速度</a:t>
            </a:r>
            <a:endParaRPr lang="en-US" altLang="zh-CN" dirty="0"/>
          </a:p>
          <a:p>
            <a:pPr marL="0" lvl="1" indent="0">
              <a:buNone/>
            </a:pPr>
            <a:endParaRPr lang="en-US" altLang="zh-CN" sz="1100" dirty="0"/>
          </a:p>
          <a:p>
            <a:pPr marL="0" lvl="1" indent="0">
              <a:buNone/>
            </a:pPr>
            <a:endParaRPr lang="en-US" altLang="zh-CN" sz="1100" dirty="0"/>
          </a:p>
          <a:p>
            <a:pPr marL="0" lvl="1" indent="0">
              <a:buNone/>
            </a:pPr>
            <a:r>
              <a:rPr lang="en-US" altLang="zh-CN" sz="1100" dirty="0"/>
              <a:t>[1]Johannes Ackermann, Volker Gabler, Takayuki </a:t>
            </a:r>
            <a:r>
              <a:rPr lang="en-US" altLang="zh-CN" sz="1100" dirty="0" err="1"/>
              <a:t>Osa</a:t>
            </a:r>
            <a:r>
              <a:rPr lang="en-US" altLang="zh-CN" sz="1100" dirty="0"/>
              <a:t>, and Masashi Sugiyama. 2019. Reducing overestimation bias in multi-agent domains using double centralized critics. </a:t>
            </a:r>
            <a:r>
              <a:rPr lang="en-US" altLang="zh-CN" sz="1100" dirty="0" err="1"/>
              <a:t>arXiv</a:t>
            </a:r>
            <a:r>
              <a:rPr lang="en-US" altLang="zh-CN" sz="1100" dirty="0"/>
              <a:t> preprint arXiv:1910.01465 (2019).</a:t>
            </a:r>
          </a:p>
          <a:p>
            <a:pPr marL="0" lvl="1" indent="0">
              <a:buNone/>
            </a:pPr>
            <a:r>
              <a:rPr lang="en-US" altLang="zh-CN" sz="1100" dirty="0"/>
              <a:t>[2] Iqbal, Shariq, and Fei Sha. "Actor-attention-critic for multi-agent reinforcement learning." International conference on machine learning. PMLR, 2019.</a:t>
            </a:r>
          </a:p>
          <a:p>
            <a:pPr marL="0" lvl="1" indent="0">
              <a:buNone/>
            </a:pPr>
            <a:r>
              <a:rPr lang="en-US" altLang="zh-CN" sz="1100" dirty="0"/>
              <a:t>[3] Yu, Chao, et al. "The surprising effectiveness of </a:t>
            </a:r>
            <a:r>
              <a:rPr lang="en-US" altLang="zh-CN" sz="1100" dirty="0" err="1"/>
              <a:t>ppo</a:t>
            </a:r>
            <a:r>
              <a:rPr lang="en-US" altLang="zh-CN" sz="1100" dirty="0"/>
              <a:t> in cooperative, multi-agent games." </a:t>
            </a:r>
            <a:r>
              <a:rPr lang="en-US" altLang="zh-CN" sz="1100" dirty="0" err="1"/>
              <a:t>arXiv</a:t>
            </a:r>
            <a:r>
              <a:rPr lang="en-US" altLang="zh-CN" sz="1100" dirty="0"/>
              <a:t> preprint arXiv:2103.01955 (2021).</a:t>
            </a:r>
          </a:p>
          <a:p>
            <a:pPr marL="471170" lvl="1" indent="0">
              <a:buNone/>
            </a:pPr>
            <a:r>
              <a:rPr lang="en-US" dirty="0"/>
              <a:t>	</a:t>
            </a:r>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11</a:t>
            </a:fld>
            <a:endParaRPr lang="en-US" altLang="zh-CN" noProof="0"/>
          </a:p>
        </p:txBody>
      </p:sp>
    </p:spTree>
    <p:extLst>
      <p:ext uri="{BB962C8B-B14F-4D97-AF65-F5344CB8AC3E}">
        <p14:creationId xmlns:p14="http://schemas.microsoft.com/office/powerpoint/2010/main" val="398953081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B181D6-93B2-4746-83B1-004D1B9D1E16}"/>
              </a:ext>
            </a:extLst>
          </p:cNvPr>
          <p:cNvPicPr>
            <a:picLocks noChangeAspect="1"/>
          </p:cNvPicPr>
          <p:nvPr/>
        </p:nvPicPr>
        <p:blipFill>
          <a:blip r:embed="rId3"/>
          <a:stretch>
            <a:fillRect/>
          </a:stretch>
        </p:blipFill>
        <p:spPr>
          <a:xfrm>
            <a:off x="2738942" y="3635187"/>
            <a:ext cx="3922377" cy="2752165"/>
          </a:xfrm>
          <a:prstGeom prst="rect">
            <a:avLst/>
          </a:prstGeom>
        </p:spPr>
      </p:pic>
      <p:sp>
        <p:nvSpPr>
          <p:cNvPr id="1048595" name="标题 1"/>
          <p:cNvSpPr>
            <a:spLocks noGrp="1"/>
          </p:cNvSpPr>
          <p:nvPr>
            <p:ph type="title"/>
          </p:nvPr>
        </p:nvSpPr>
        <p:spPr/>
        <p:txBody>
          <a:bodyPr/>
          <a:lstStyle/>
          <a:p>
            <a:r>
              <a:rPr lang="zh-CN" altLang="en-US" noProof="0" dirty="0">
                <a:sym typeface="+mn-ea"/>
              </a:rPr>
              <a:t>研究现状 </a:t>
            </a:r>
            <a:r>
              <a:rPr lang="en-US" altLang="zh-CN" sz="2400" noProof="0" dirty="0">
                <a:sym typeface="+mn-ea"/>
              </a:rPr>
              <a:t>– </a:t>
            </a:r>
            <a:r>
              <a:rPr lang="zh-CN" altLang="en-US" sz="2400" noProof="0" dirty="0">
                <a:sym typeface="+mn-ea"/>
              </a:rPr>
              <a:t>多智能体强化学习自动电压控制算法</a:t>
            </a:r>
            <a:endParaRPr lang="en-US" altLang="en-US" dirty="0">
              <a:sym typeface="+mn-ea"/>
            </a:endParaRPr>
          </a:p>
        </p:txBody>
      </p:sp>
      <p:sp>
        <p:nvSpPr>
          <p:cNvPr id="2" name="内容占位符 1"/>
          <p:cNvSpPr>
            <a:spLocks noGrp="1"/>
          </p:cNvSpPr>
          <p:nvPr>
            <p:ph idx="1"/>
          </p:nvPr>
        </p:nvSpPr>
        <p:spPr>
          <a:xfrm>
            <a:off x="566738" y="1341440"/>
            <a:ext cx="8001000" cy="4967287"/>
          </a:xfrm>
        </p:spPr>
        <p:txBody>
          <a:bodyPr/>
          <a:lstStyle/>
          <a:p>
            <a:r>
              <a:rPr lang="zh-CN" altLang="en-US" dirty="0"/>
              <a:t>基于聚类方法分区域控制</a:t>
            </a:r>
            <a:endParaRPr lang="en-US" altLang="zh-CN" dirty="0"/>
          </a:p>
          <a:p>
            <a:pPr lvl="1"/>
            <a:r>
              <a:rPr lang="zh-CN" altLang="zh-CN" dirty="0"/>
              <a:t>利用谱聚类算法将大型配电网划分成若干个子区域</a:t>
            </a:r>
            <a:endParaRPr lang="en-US" altLang="zh-CN" dirty="0"/>
          </a:p>
          <a:p>
            <a:pPr lvl="1"/>
            <a:r>
              <a:rPr lang="zh-CN" altLang="zh-CN" dirty="0"/>
              <a:t>把每个子区域之间的控制建模成马尔科夫博弈</a:t>
            </a:r>
            <a:r>
              <a:rPr lang="en-US" altLang="zh-CN" dirty="0"/>
              <a:t>(Markov Game)</a:t>
            </a:r>
          </a:p>
          <a:p>
            <a:pPr lvl="1"/>
            <a:r>
              <a:rPr lang="zh-CN" altLang="zh-CN" dirty="0"/>
              <a:t>用</a:t>
            </a:r>
            <a:r>
              <a:rPr lang="en-US" altLang="zh-CN" dirty="0"/>
              <a:t>MATD3</a:t>
            </a:r>
            <a:r>
              <a:rPr lang="zh-CN" altLang="zh-CN" dirty="0"/>
              <a:t>算法来求解控制策略</a:t>
            </a:r>
            <a:endParaRPr lang="en-US" altLang="zh-CN" dirty="0"/>
          </a:p>
          <a:p>
            <a:r>
              <a:rPr lang="zh-CN" altLang="en-US" dirty="0"/>
              <a:t>引入注意力机制</a:t>
            </a:r>
            <a:endParaRPr lang="en-US" altLang="zh-CN" dirty="0"/>
          </a:p>
          <a:p>
            <a:pPr lvl="1"/>
            <a:r>
              <a:rPr lang="zh-CN" altLang="en-US" dirty="0"/>
              <a:t>减少了训练时候的全局</a:t>
            </a:r>
            <a:r>
              <a:rPr lang="en-US" altLang="zh-CN" dirty="0"/>
              <a:t>Q</a:t>
            </a:r>
            <a:r>
              <a:rPr lang="zh-CN" altLang="en-US" dirty="0"/>
              <a:t>函数的计算复杂度，适应大规模场景</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0" lvl="1" indent="0">
              <a:buNone/>
            </a:pPr>
            <a:endParaRPr lang="en-US" altLang="zh-CN" sz="1200" dirty="0"/>
          </a:p>
          <a:p>
            <a:pPr marL="0" lvl="1" indent="0">
              <a:buNone/>
            </a:pPr>
            <a:endParaRPr lang="en-US" altLang="zh-CN" sz="1200" dirty="0"/>
          </a:p>
          <a:p>
            <a:pPr marL="0" lvl="1" indent="0">
              <a:buNone/>
            </a:pPr>
            <a:r>
              <a:rPr lang="en-US" altLang="zh-CN" sz="1200" dirty="0"/>
              <a:t>Cao, Di, et al. "A multi-agent deep reinforcement learning based voltage regulation using coordinated PV inverters." IEEE Transactions on Power Systems 35.5 (2020): 4120-4123.</a:t>
            </a:r>
          </a:p>
          <a:p>
            <a:pPr marL="471170" lvl="1" indent="0">
              <a:buNone/>
            </a:pPr>
            <a:endParaRPr lang="en-US" altLang="zh-CN"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12</a:t>
            </a:fld>
            <a:endParaRPr lang="en-US" altLang="zh-CN" noProof="0"/>
          </a:p>
        </p:txBody>
      </p:sp>
    </p:spTree>
    <p:extLst>
      <p:ext uri="{BB962C8B-B14F-4D97-AF65-F5344CB8AC3E}">
        <p14:creationId xmlns:p14="http://schemas.microsoft.com/office/powerpoint/2010/main" val="7416816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27D84-5018-4E9A-AB80-0DECEF565F7B}"/>
              </a:ext>
            </a:extLst>
          </p:cNvPr>
          <p:cNvSpPr>
            <a:spLocks noGrp="1"/>
          </p:cNvSpPr>
          <p:nvPr>
            <p:ph type="title"/>
          </p:nvPr>
        </p:nvSpPr>
        <p:spPr/>
        <p:txBody>
          <a:bodyPr/>
          <a:lstStyle/>
          <a:p>
            <a:r>
              <a:rPr lang="zh-CN" altLang="en-US" dirty="0">
                <a:sym typeface="+mn-ea"/>
              </a:rPr>
              <a:t>研究现状 </a:t>
            </a:r>
            <a:r>
              <a:rPr lang="en-US" altLang="zh-CN" sz="2400" dirty="0">
                <a:sym typeface="+mn-ea"/>
              </a:rPr>
              <a:t>– </a:t>
            </a:r>
            <a:r>
              <a:rPr lang="zh-CN" altLang="en-US" sz="2400" dirty="0">
                <a:sym typeface="+mn-ea"/>
              </a:rPr>
              <a:t>多智能体强化学习自动电压控制算法</a:t>
            </a:r>
            <a:endParaRPr lang="zh-CN" altLang="en-US" dirty="0"/>
          </a:p>
        </p:txBody>
      </p:sp>
      <p:sp>
        <p:nvSpPr>
          <p:cNvPr id="3" name="内容占位符 2">
            <a:extLst>
              <a:ext uri="{FF2B5EF4-FFF2-40B4-BE49-F238E27FC236}">
                <a16:creationId xmlns:a16="http://schemas.microsoft.com/office/drawing/2014/main" id="{5EBE8BA2-6AD6-40F2-83A7-15194E9A3AB5}"/>
              </a:ext>
            </a:extLst>
          </p:cNvPr>
          <p:cNvSpPr>
            <a:spLocks noGrp="1"/>
          </p:cNvSpPr>
          <p:nvPr>
            <p:ph idx="1"/>
          </p:nvPr>
        </p:nvSpPr>
        <p:spPr/>
        <p:txBody>
          <a:bodyPr/>
          <a:lstStyle/>
          <a:p>
            <a:r>
              <a:rPr lang="zh-CN" altLang="en-US" dirty="0"/>
              <a:t>将电压控制看作条件，建模成</a:t>
            </a:r>
            <a:r>
              <a:rPr lang="en-US" altLang="zh-CN" dirty="0"/>
              <a:t>Constrained MDP</a:t>
            </a:r>
            <a:r>
              <a:rPr lang="zh-CN" altLang="en-US" dirty="0"/>
              <a:t>问题</a:t>
            </a:r>
            <a:endParaRPr lang="en-US" altLang="zh-CN" dirty="0"/>
          </a:p>
          <a:p>
            <a:endParaRPr lang="en-US" altLang="zh-CN" dirty="0"/>
          </a:p>
          <a:p>
            <a:endParaRPr lang="en-US" altLang="zh-CN" dirty="0"/>
          </a:p>
          <a:p>
            <a:pPr marL="0" indent="0">
              <a:buNone/>
            </a:pPr>
            <a:endParaRPr lang="en-US" altLang="zh-CN" dirty="0"/>
          </a:p>
          <a:p>
            <a:r>
              <a:rPr lang="zh-CN" altLang="en-US" dirty="0"/>
              <a:t>利用拉格朗日乘子法进行迭代优化</a:t>
            </a:r>
            <a:endParaRPr lang="en-US" altLang="zh-CN" dirty="0"/>
          </a:p>
          <a:p>
            <a:endParaRPr lang="en-US" altLang="zh-CN" dirty="0"/>
          </a:p>
          <a:p>
            <a:endParaRPr lang="en-US" altLang="zh-CN" dirty="0"/>
          </a:p>
          <a:p>
            <a:endParaRPr lang="en-US" altLang="zh-CN" dirty="0"/>
          </a:p>
          <a:p>
            <a:endParaRPr lang="en-US" altLang="zh-CN" dirty="0"/>
          </a:p>
          <a:p>
            <a:r>
              <a:rPr lang="zh-CN" altLang="en-US" dirty="0"/>
              <a:t>适用于简单任务</a:t>
            </a:r>
            <a:endParaRPr lang="en-US" altLang="zh-CN" dirty="0"/>
          </a:p>
          <a:p>
            <a:pPr marL="0" lvl="1" indent="0">
              <a:buNone/>
            </a:pPr>
            <a:endParaRPr lang="en-US" altLang="zh-CN" sz="1200" dirty="0"/>
          </a:p>
          <a:p>
            <a:pPr marL="0" lvl="1" indent="0">
              <a:buNone/>
            </a:pPr>
            <a:endParaRPr lang="en-US" altLang="zh-CN" sz="1200" dirty="0"/>
          </a:p>
          <a:p>
            <a:pPr marL="0" lvl="1" indent="0">
              <a:buNone/>
            </a:pPr>
            <a:r>
              <a:rPr lang="en-US" altLang="zh-CN" sz="1200" dirty="0"/>
              <a:t>Wang, Wei, et al. "Safe off-policy deep reinforcement learning algorithm for volt-var control in power distribution systems." IEEE Transactions on Smart Grid 11.4 (2019): 3008-3018.</a:t>
            </a:r>
            <a:endParaRPr lang="zh-CN" altLang="en-US" sz="1200" dirty="0"/>
          </a:p>
        </p:txBody>
      </p:sp>
      <p:sp>
        <p:nvSpPr>
          <p:cNvPr id="4" name="灯片编号占位符 3">
            <a:extLst>
              <a:ext uri="{FF2B5EF4-FFF2-40B4-BE49-F238E27FC236}">
                <a16:creationId xmlns:a16="http://schemas.microsoft.com/office/drawing/2014/main" id="{63FC6625-7915-4EEF-AEE1-B8EB1F0766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defRPr/>
            </a:pPr>
            <a:fld id="{BE59E6E9-16BB-4D46-A8D6-97CC594B8C57}" type="slidenum">
              <a:rPr kumimoji="0" lang="en-US" altLang="zh-CN" sz="1200" b="0" i="0" u="none" strike="noStrike" kern="1200" cap="none" spc="0" normalizeH="0" baseline="0" noProof="0" smtClean="0">
                <a:ln>
                  <a:noFill/>
                </a:ln>
                <a:solidFill>
                  <a:prstClr val="black"/>
                </a:solidFill>
                <a:effectLst/>
                <a:uLnTx/>
                <a:uFillTx/>
                <a:latin typeface="Verdana" panose="020B0604030504040204" charset="0"/>
                <a:ea typeface="宋体" panose="02010600030101010101" charset="-122"/>
              </a:rPr>
              <a:t>13</a:t>
            </a:fld>
            <a:endParaRPr kumimoji="0" lang="en-US" altLang="zh-CN" sz="1200" b="0" i="0" u="none" strike="noStrike" kern="1200" cap="none" spc="0" normalizeH="0" baseline="0" noProof="0">
              <a:ln>
                <a:noFill/>
              </a:ln>
              <a:solidFill>
                <a:prstClr val="black"/>
              </a:solidFill>
              <a:effectLst/>
              <a:uLnTx/>
              <a:uFillTx/>
              <a:latin typeface="Verdana" panose="020B0604030504040204" charset="0"/>
              <a:ea typeface="宋体" panose="02010600030101010101" charset="-122"/>
            </a:endParaRPr>
          </a:p>
        </p:txBody>
      </p:sp>
      <p:pic>
        <p:nvPicPr>
          <p:cNvPr id="5" name="图片 4">
            <a:extLst>
              <a:ext uri="{FF2B5EF4-FFF2-40B4-BE49-F238E27FC236}">
                <a16:creationId xmlns:a16="http://schemas.microsoft.com/office/drawing/2014/main" id="{CE749DD5-ABFE-472D-9C87-6AA3E1E4789E}"/>
              </a:ext>
            </a:extLst>
          </p:cNvPr>
          <p:cNvPicPr>
            <a:picLocks noChangeAspect="1"/>
          </p:cNvPicPr>
          <p:nvPr/>
        </p:nvPicPr>
        <p:blipFill>
          <a:blip r:embed="rId3"/>
          <a:stretch>
            <a:fillRect/>
          </a:stretch>
        </p:blipFill>
        <p:spPr>
          <a:xfrm>
            <a:off x="2371181" y="1772647"/>
            <a:ext cx="4392113" cy="793624"/>
          </a:xfrm>
          <a:prstGeom prst="rect">
            <a:avLst/>
          </a:prstGeom>
        </p:spPr>
      </p:pic>
      <p:pic>
        <p:nvPicPr>
          <p:cNvPr id="6" name="图片 5">
            <a:extLst>
              <a:ext uri="{FF2B5EF4-FFF2-40B4-BE49-F238E27FC236}">
                <a16:creationId xmlns:a16="http://schemas.microsoft.com/office/drawing/2014/main" id="{008C2394-6E61-41FF-81DE-58F3D3DAFFE3}"/>
              </a:ext>
            </a:extLst>
          </p:cNvPr>
          <p:cNvPicPr>
            <a:picLocks noChangeAspect="1"/>
          </p:cNvPicPr>
          <p:nvPr/>
        </p:nvPicPr>
        <p:blipFill>
          <a:blip r:embed="rId4"/>
          <a:stretch>
            <a:fillRect/>
          </a:stretch>
        </p:blipFill>
        <p:spPr>
          <a:xfrm>
            <a:off x="2265239" y="3611842"/>
            <a:ext cx="4036950" cy="972201"/>
          </a:xfrm>
          <a:prstGeom prst="rect">
            <a:avLst/>
          </a:prstGeom>
        </p:spPr>
      </p:pic>
      <p:pic>
        <p:nvPicPr>
          <p:cNvPr id="7" name="图片 6">
            <a:extLst>
              <a:ext uri="{FF2B5EF4-FFF2-40B4-BE49-F238E27FC236}">
                <a16:creationId xmlns:a16="http://schemas.microsoft.com/office/drawing/2014/main" id="{B08E9D10-6A4A-4465-A53F-E463C51C68F1}"/>
              </a:ext>
            </a:extLst>
          </p:cNvPr>
          <p:cNvPicPr>
            <a:picLocks noChangeAspect="1"/>
          </p:cNvPicPr>
          <p:nvPr/>
        </p:nvPicPr>
        <p:blipFill>
          <a:blip r:embed="rId5"/>
          <a:stretch>
            <a:fillRect/>
          </a:stretch>
        </p:blipFill>
        <p:spPr>
          <a:xfrm>
            <a:off x="2371181" y="4543642"/>
            <a:ext cx="3618105" cy="716083"/>
          </a:xfrm>
          <a:prstGeom prst="rect">
            <a:avLst/>
          </a:prstGeom>
        </p:spPr>
      </p:pic>
      <p:sp>
        <p:nvSpPr>
          <p:cNvPr id="8" name="矩形 7">
            <a:extLst>
              <a:ext uri="{FF2B5EF4-FFF2-40B4-BE49-F238E27FC236}">
                <a16:creationId xmlns:a16="http://schemas.microsoft.com/office/drawing/2014/main" id="{A50BE8FA-0A6E-4187-A6F2-0710F54BF09C}"/>
              </a:ext>
            </a:extLst>
          </p:cNvPr>
          <p:cNvSpPr/>
          <p:nvPr/>
        </p:nvSpPr>
        <p:spPr bwMode="auto">
          <a:xfrm>
            <a:off x="2997387" y="1796737"/>
            <a:ext cx="1153272" cy="623734"/>
          </a:xfrm>
          <a:prstGeom prst="rect">
            <a:avLst/>
          </a:prstGeom>
          <a:no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9" name="矩形 8">
            <a:extLst>
              <a:ext uri="{FF2B5EF4-FFF2-40B4-BE49-F238E27FC236}">
                <a16:creationId xmlns:a16="http://schemas.microsoft.com/office/drawing/2014/main" id="{7D86FB1A-0A87-47F7-BCD6-2A98A9B8A772}"/>
              </a:ext>
            </a:extLst>
          </p:cNvPr>
          <p:cNvSpPr/>
          <p:nvPr/>
        </p:nvSpPr>
        <p:spPr bwMode="auto">
          <a:xfrm>
            <a:off x="4801830" y="1796737"/>
            <a:ext cx="1849982" cy="623734"/>
          </a:xfrm>
          <a:prstGeom prst="rect">
            <a:avLst/>
          </a:prstGeom>
          <a:no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15" name="文本框 14">
            <a:extLst>
              <a:ext uri="{FF2B5EF4-FFF2-40B4-BE49-F238E27FC236}">
                <a16:creationId xmlns:a16="http://schemas.microsoft.com/office/drawing/2014/main" id="{B58C98A6-D8B6-450B-84FA-ADF232C52FE4}"/>
              </a:ext>
            </a:extLst>
          </p:cNvPr>
          <p:cNvSpPr txBox="1"/>
          <p:nvPr/>
        </p:nvSpPr>
        <p:spPr>
          <a:xfrm>
            <a:off x="2853952" y="2517893"/>
            <a:ext cx="1440142" cy="369332"/>
          </a:xfrm>
          <a:prstGeom prst="rect">
            <a:avLst/>
          </a:prstGeom>
          <a:noFill/>
        </p:spPr>
        <p:txBody>
          <a:bodyPr wrap="square" rtlCol="0">
            <a:spAutoFit/>
          </a:bodyPr>
          <a:lstStyle/>
          <a:p>
            <a:r>
              <a:rPr lang="zh-CN" altLang="en-US" dirty="0"/>
              <a:t>最大化收益</a:t>
            </a:r>
          </a:p>
        </p:txBody>
      </p:sp>
      <p:sp>
        <p:nvSpPr>
          <p:cNvPr id="16" name="文本框 15">
            <a:extLst>
              <a:ext uri="{FF2B5EF4-FFF2-40B4-BE49-F238E27FC236}">
                <a16:creationId xmlns:a16="http://schemas.microsoft.com/office/drawing/2014/main" id="{599DE166-244E-4BD8-8F7D-DADC92504A74}"/>
              </a:ext>
            </a:extLst>
          </p:cNvPr>
          <p:cNvSpPr txBox="1"/>
          <p:nvPr/>
        </p:nvSpPr>
        <p:spPr>
          <a:xfrm>
            <a:off x="5211670" y="2525336"/>
            <a:ext cx="1440142" cy="369332"/>
          </a:xfrm>
          <a:prstGeom prst="rect">
            <a:avLst/>
          </a:prstGeom>
          <a:noFill/>
        </p:spPr>
        <p:txBody>
          <a:bodyPr wrap="square" rtlCol="0">
            <a:spAutoFit/>
          </a:bodyPr>
          <a:lstStyle/>
          <a:p>
            <a:r>
              <a:rPr lang="zh-CN" altLang="en-US" dirty="0"/>
              <a:t>限制条件</a:t>
            </a:r>
          </a:p>
        </p:txBody>
      </p:sp>
    </p:spTree>
    <p:extLst>
      <p:ext uri="{BB962C8B-B14F-4D97-AF65-F5344CB8AC3E}">
        <p14:creationId xmlns:p14="http://schemas.microsoft.com/office/powerpoint/2010/main" val="41468361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noProof="0" dirty="0">
                <a:sym typeface="+mn-ea"/>
              </a:rPr>
              <a:t>研究现状 </a:t>
            </a:r>
            <a:r>
              <a:rPr lang="en-US" altLang="zh-CN" sz="2400" noProof="0" dirty="0">
                <a:sym typeface="+mn-ea"/>
              </a:rPr>
              <a:t>– </a:t>
            </a:r>
            <a:r>
              <a:rPr lang="zh-CN" altLang="en-US" sz="2400" noProof="0" dirty="0">
                <a:sym typeface="+mn-ea"/>
              </a:rPr>
              <a:t>多智能体强化学习自动电压控制算法</a:t>
            </a:r>
            <a:endParaRPr lang="en-US" altLang="en-US" dirty="0">
              <a:sym typeface="+mn-ea"/>
            </a:endParaRPr>
          </a:p>
        </p:txBody>
      </p:sp>
      <p:sp>
        <p:nvSpPr>
          <p:cNvPr id="2" name="内容占位符 1"/>
          <p:cNvSpPr>
            <a:spLocks noGrp="1"/>
          </p:cNvSpPr>
          <p:nvPr>
            <p:ph idx="1"/>
          </p:nvPr>
        </p:nvSpPr>
        <p:spPr>
          <a:xfrm>
            <a:off x="566738" y="1341440"/>
            <a:ext cx="8001000" cy="4967287"/>
          </a:xfrm>
        </p:spPr>
        <p:txBody>
          <a:bodyPr/>
          <a:lstStyle/>
          <a:p>
            <a:r>
              <a:rPr lang="en-US" altLang="zh-CN" dirty="0"/>
              <a:t>MAPDN</a:t>
            </a:r>
          </a:p>
          <a:p>
            <a:pPr lvl="1"/>
            <a:r>
              <a:rPr lang="zh-CN" altLang="en-US" dirty="0"/>
              <a:t>构建基于多智能体配电网自动电压控制的仿真环境</a:t>
            </a:r>
            <a:endParaRPr lang="en-US" altLang="zh-CN" dirty="0"/>
          </a:p>
          <a:p>
            <a:pPr lvl="1"/>
            <a:r>
              <a:rPr lang="zh-CN" altLang="en-US" dirty="0"/>
              <a:t>将多种</a:t>
            </a:r>
            <a:r>
              <a:rPr lang="en-US" altLang="zh-CN" dirty="0"/>
              <a:t>MARL</a:t>
            </a:r>
            <a:r>
              <a:rPr lang="zh-CN" altLang="en-US" dirty="0"/>
              <a:t>领域的</a:t>
            </a:r>
            <a:r>
              <a:rPr lang="en-US" altLang="zh-CN" dirty="0"/>
              <a:t>SOTA</a:t>
            </a:r>
            <a:r>
              <a:rPr lang="zh-CN" altLang="en-US" dirty="0"/>
              <a:t>算法在配电网场景上做了性能测试</a:t>
            </a:r>
            <a:endParaRPr lang="en-US" altLang="zh-CN" dirty="0"/>
          </a:p>
          <a:p>
            <a:pPr lvl="1"/>
            <a:r>
              <a:rPr lang="zh-CN" altLang="en-US" dirty="0"/>
              <a:t>提出了适用于配电网任务的奖励函数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0" lvl="1" indent="0">
              <a:buNone/>
            </a:pPr>
            <a:endParaRPr lang="en-US" altLang="zh-CN" sz="1200" dirty="0"/>
          </a:p>
          <a:p>
            <a:pPr marL="0" lvl="1" indent="0">
              <a:buNone/>
            </a:pPr>
            <a:endParaRPr lang="en-US" altLang="zh-CN" sz="1200" dirty="0"/>
          </a:p>
          <a:p>
            <a:pPr marL="0" lvl="1" indent="0">
              <a:buNone/>
            </a:pPr>
            <a:endParaRPr lang="en-US" altLang="zh-CN" sz="1200" dirty="0"/>
          </a:p>
          <a:p>
            <a:pPr marL="0" lvl="1" indent="0">
              <a:buNone/>
            </a:pPr>
            <a:endParaRPr lang="en-US" altLang="zh-CN" sz="1200" dirty="0"/>
          </a:p>
          <a:p>
            <a:pPr marL="0" lvl="1" indent="0">
              <a:buNone/>
            </a:pPr>
            <a:endParaRPr lang="en-US" altLang="zh-CN" sz="1200" dirty="0"/>
          </a:p>
          <a:p>
            <a:pPr marL="0" lvl="1" indent="0">
              <a:buNone/>
            </a:pPr>
            <a:endParaRPr lang="en-US" altLang="zh-CN" sz="1200" dirty="0"/>
          </a:p>
          <a:p>
            <a:pPr marL="0" lvl="1" indent="0">
              <a:buNone/>
            </a:pPr>
            <a:endParaRPr lang="en-US" altLang="zh-CN" sz="1200" dirty="0"/>
          </a:p>
          <a:p>
            <a:pPr marL="0" lvl="1" indent="0">
              <a:buNone/>
            </a:pPr>
            <a:endParaRPr lang="en-US" altLang="zh-CN" sz="1200" dirty="0"/>
          </a:p>
          <a:p>
            <a:pPr marL="0" lvl="1" indent="0">
              <a:buNone/>
            </a:pPr>
            <a:r>
              <a:rPr lang="en-US" altLang="zh-CN" sz="1200" dirty="0"/>
              <a:t>Wang, </a:t>
            </a:r>
            <a:r>
              <a:rPr lang="en-US" altLang="zh-CN" sz="1200" dirty="0" err="1"/>
              <a:t>Jianhong</a:t>
            </a:r>
            <a:r>
              <a:rPr lang="en-US" altLang="zh-CN" sz="1200" dirty="0"/>
              <a:t>, et al. "Multi-agent reinforcement learning for active voltage control on power distribution networks." Advances in Neural Information Processing Systems 34 (2021): 3271-3284.</a:t>
            </a:r>
          </a:p>
          <a:p>
            <a:pPr marL="471170" lvl="1" indent="0">
              <a:buNone/>
            </a:pPr>
            <a:endParaRPr lang="en-US" altLang="zh-CN"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14</a:t>
            </a:fld>
            <a:endParaRPr lang="en-US" altLang="zh-CN" noProof="0"/>
          </a:p>
        </p:txBody>
      </p:sp>
      <p:pic>
        <p:nvPicPr>
          <p:cNvPr id="4" name="图片 3">
            <a:extLst>
              <a:ext uri="{FF2B5EF4-FFF2-40B4-BE49-F238E27FC236}">
                <a16:creationId xmlns:a16="http://schemas.microsoft.com/office/drawing/2014/main" id="{E287F4FD-3FB4-4CA3-AAF4-3E39532BA60F}"/>
              </a:ext>
            </a:extLst>
          </p:cNvPr>
          <p:cNvPicPr>
            <a:picLocks noChangeAspect="1"/>
          </p:cNvPicPr>
          <p:nvPr/>
        </p:nvPicPr>
        <p:blipFill>
          <a:blip r:embed="rId3"/>
          <a:stretch>
            <a:fillRect/>
          </a:stretch>
        </p:blipFill>
        <p:spPr>
          <a:xfrm>
            <a:off x="815975" y="3028881"/>
            <a:ext cx="7502525" cy="2487679"/>
          </a:xfrm>
          <a:prstGeom prst="rect">
            <a:avLst/>
          </a:prstGeom>
        </p:spPr>
      </p:pic>
    </p:spTree>
    <p:extLst>
      <p:ext uri="{BB962C8B-B14F-4D97-AF65-F5344CB8AC3E}">
        <p14:creationId xmlns:p14="http://schemas.microsoft.com/office/powerpoint/2010/main" val="37700268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noProof="0">
                <a:sym typeface="+mn-ea"/>
              </a:rPr>
              <a:t>研究现状 </a:t>
            </a:r>
            <a:r>
              <a:rPr lang="en-US" altLang="zh-CN" noProof="0">
                <a:sym typeface="+mn-ea"/>
              </a:rPr>
              <a:t>– </a:t>
            </a:r>
            <a:r>
              <a:rPr lang="zh-CN" altLang="en-US" noProof="0">
                <a:sym typeface="+mn-ea"/>
              </a:rPr>
              <a:t>现存挑战</a:t>
            </a:r>
            <a:endParaRPr lang="en-US" altLang="en-US" dirty="0">
              <a:sym typeface="+mn-ea"/>
            </a:endParaRPr>
          </a:p>
        </p:txBody>
      </p:sp>
      <p:sp>
        <p:nvSpPr>
          <p:cNvPr id="2" name="内容占位符 1"/>
          <p:cNvSpPr>
            <a:spLocks noGrp="1"/>
          </p:cNvSpPr>
          <p:nvPr>
            <p:ph idx="1"/>
          </p:nvPr>
        </p:nvSpPr>
        <p:spPr/>
        <p:txBody>
          <a:bodyPr/>
          <a:lstStyle/>
          <a:p>
            <a:r>
              <a:rPr lang="zh-CN" altLang="en-US" dirty="0"/>
              <a:t>算法难点</a:t>
            </a:r>
            <a:endParaRPr lang="en-US" altLang="zh-CN" dirty="0"/>
          </a:p>
          <a:p>
            <a:pPr lvl="1"/>
            <a:r>
              <a:rPr lang="zh-CN" altLang="en-US" dirty="0"/>
              <a:t>配电网场景情况复杂、状态多变，这种多智能体环境非平稳性让多智能体强化学习算法很难稳定地训练。</a:t>
            </a:r>
            <a:endParaRPr lang="en-US" altLang="zh-CN" dirty="0"/>
          </a:p>
          <a:p>
            <a:pPr lvl="1"/>
            <a:r>
              <a:rPr lang="zh-CN" altLang="en-US" dirty="0"/>
              <a:t>配电网自动电压控制问题与理想多智能体系统相比有着更多的限制。</a:t>
            </a:r>
            <a:endParaRPr lang="en-US" altLang="zh-CN" dirty="0"/>
          </a:p>
          <a:p>
            <a:r>
              <a:rPr lang="zh-CN" altLang="en-US" dirty="0"/>
              <a:t>实验难点</a:t>
            </a:r>
            <a:endParaRPr lang="en-US" altLang="zh-CN" dirty="0"/>
          </a:p>
          <a:p>
            <a:pPr lvl="1"/>
            <a:r>
              <a:rPr lang="zh-CN" altLang="en-US" dirty="0"/>
              <a:t>强化学习算法存在很多参数，不同的参数设置对实验结果都会有不同的影响，需要进行大量的实验调节参数。</a:t>
            </a:r>
            <a:endParaRPr lang="en-US" altLang="zh-CN" dirty="0"/>
          </a:p>
          <a:p>
            <a:pPr lvl="1"/>
            <a:r>
              <a:rPr lang="zh-CN" altLang="en-US" dirty="0"/>
              <a:t>训练周期长，由于需要和环境交互收集数据训练策略，整个过程都是在线训练，相较监督学习而言，需要花费更多的时间。</a:t>
            </a:r>
            <a:endParaRPr lang="en-US" altLang="zh-CN" dirty="0"/>
          </a:p>
          <a:p>
            <a:pPr lvl="1"/>
            <a:r>
              <a:rPr lang="zh-CN" altLang="zh-CN" dirty="0"/>
              <a:t>在配电网仿真环境中，有多种不同规模的电网场景，</a:t>
            </a:r>
            <a:r>
              <a:rPr lang="zh-CN" altLang="en-US" dirty="0"/>
              <a:t>为了保证算法性能是鲁棒的，每个环境需要测试至少</a:t>
            </a:r>
            <a:r>
              <a:rPr lang="en-US" altLang="zh-CN" dirty="0"/>
              <a:t>5</a:t>
            </a:r>
            <a:r>
              <a:rPr lang="zh-CN" altLang="en-US" dirty="0"/>
              <a:t>个随机种子，一共需要做的实验的组数非常多。</a:t>
            </a:r>
            <a:br>
              <a:rPr lang="en-US" altLang="zh-CN" dirty="0"/>
            </a:br>
            <a:r>
              <a:rPr lang="en-US" dirty="0"/>
              <a:t>	</a:t>
            </a:r>
          </a:p>
          <a:p>
            <a:pPr lvl="1"/>
            <a:endParaRPr lang="en-US"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15</a:t>
            </a:fld>
            <a:endParaRPr lang="en-US" altLang="zh-CN" noProof="0"/>
          </a:p>
        </p:txBody>
      </p:sp>
    </p:spTree>
    <p:extLst>
      <p:ext uri="{BB962C8B-B14F-4D97-AF65-F5344CB8AC3E}">
        <p14:creationId xmlns:p14="http://schemas.microsoft.com/office/powerpoint/2010/main" val="36937033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纲要</a:t>
            </a:r>
            <a:endParaRPr lang="en-US" altLang="zh-CN" dirty="0"/>
          </a:p>
        </p:txBody>
      </p:sp>
      <p:sp>
        <p:nvSpPr>
          <p:cNvPr id="2" name="内容占位符 1"/>
          <p:cNvSpPr>
            <a:spLocks noGrp="1"/>
          </p:cNvSpPr>
          <p:nvPr>
            <p:ph idx="1"/>
          </p:nvPr>
        </p:nvSpPr>
        <p:spPr/>
        <p:txBody>
          <a:bodyPr/>
          <a:lstStyle/>
          <a:p>
            <a:pPr>
              <a:lnSpc>
                <a:spcPct val="150000"/>
              </a:lnSpc>
            </a:pPr>
            <a:r>
              <a:rPr lang="zh-CN" altLang="en-US" dirty="0">
                <a:solidFill>
                  <a:schemeClr val="bg1">
                    <a:lumMod val="75000"/>
                  </a:schemeClr>
                </a:solidFill>
              </a:rPr>
              <a:t>选题依据</a:t>
            </a:r>
            <a:endParaRPr lang="en-US" altLang="zh-CN" dirty="0">
              <a:solidFill>
                <a:schemeClr val="bg1">
                  <a:lumMod val="75000"/>
                </a:schemeClr>
              </a:solidFill>
            </a:endParaRPr>
          </a:p>
          <a:p>
            <a:pPr>
              <a:lnSpc>
                <a:spcPct val="150000"/>
              </a:lnSpc>
            </a:pPr>
            <a:r>
              <a:rPr lang="zh-CN" altLang="en-US" dirty="0">
                <a:solidFill>
                  <a:schemeClr val="bg1">
                    <a:lumMod val="75000"/>
                  </a:schemeClr>
                </a:solidFill>
              </a:rPr>
              <a:t>研究现状</a:t>
            </a:r>
            <a:endParaRPr lang="en-US" altLang="zh-CN" dirty="0">
              <a:solidFill>
                <a:schemeClr val="bg1">
                  <a:lumMod val="75000"/>
                </a:schemeClr>
              </a:solidFill>
            </a:endParaRPr>
          </a:p>
          <a:p>
            <a:pPr>
              <a:lnSpc>
                <a:spcPct val="150000"/>
              </a:lnSpc>
            </a:pPr>
            <a:r>
              <a:rPr lang="zh-CN" altLang="en-US" dirty="0"/>
              <a:t>研究内容</a:t>
            </a:r>
            <a:endParaRPr lang="en-US" altLang="zh-CN" dirty="0"/>
          </a:p>
          <a:p>
            <a:pPr lvl="1">
              <a:lnSpc>
                <a:spcPct val="150000"/>
              </a:lnSpc>
            </a:pPr>
            <a:r>
              <a:rPr lang="zh-CN" altLang="en-US" dirty="0"/>
              <a:t>基于配电网问题特性的表征学习研究</a:t>
            </a:r>
            <a:endParaRPr lang="en-US" altLang="zh-CN" dirty="0"/>
          </a:p>
          <a:p>
            <a:pPr lvl="1">
              <a:lnSpc>
                <a:spcPct val="150000"/>
              </a:lnSpc>
            </a:pPr>
            <a:r>
              <a:rPr lang="zh-CN" altLang="en-US" dirty="0">
                <a:solidFill>
                  <a:schemeClr val="bg1">
                    <a:lumMod val="75000"/>
                  </a:schemeClr>
                </a:solidFill>
              </a:rPr>
              <a:t>针对配电网自动电压控制问题的安全强化学习研究</a:t>
            </a:r>
            <a:endParaRPr lang="en-US" altLang="zh-CN" dirty="0">
              <a:solidFill>
                <a:schemeClr val="bg1">
                  <a:lumMod val="75000"/>
                </a:schemeClr>
              </a:solidFill>
            </a:endParaRPr>
          </a:p>
          <a:p>
            <a:pPr>
              <a:lnSpc>
                <a:spcPct val="150000"/>
              </a:lnSpc>
            </a:pPr>
            <a:r>
              <a:rPr lang="zh-CN" altLang="en-US" dirty="0">
                <a:solidFill>
                  <a:schemeClr val="bg1">
                    <a:lumMod val="75000"/>
                  </a:schemeClr>
                </a:solidFill>
              </a:rPr>
              <a:t>初步成果与进度安排</a:t>
            </a:r>
            <a:endParaRPr lang="en-US" altLang="zh-CN" dirty="0">
              <a:solidFill>
                <a:schemeClr val="bg1">
                  <a:lumMod val="75000"/>
                </a:schemeClr>
              </a:solidFill>
            </a:endParaRPr>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16</a:t>
            </a:fld>
            <a:endParaRPr lang="en-US" altLang="zh-CN" noProof="0"/>
          </a:p>
        </p:txBody>
      </p:sp>
    </p:spTree>
    <p:extLst>
      <p:ext uri="{BB962C8B-B14F-4D97-AF65-F5344CB8AC3E}">
        <p14:creationId xmlns:p14="http://schemas.microsoft.com/office/powerpoint/2010/main" val="303775424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dirty="0">
                <a:sym typeface="+mn-ea"/>
              </a:rPr>
              <a:t>研究内容</a:t>
            </a:r>
            <a:r>
              <a:rPr lang="en-US" altLang="zh-CN" dirty="0">
                <a:sym typeface="+mn-ea"/>
              </a:rPr>
              <a:t>1 </a:t>
            </a:r>
            <a:r>
              <a:rPr lang="en-US" altLang="zh-CN" sz="2400" dirty="0">
                <a:sym typeface="+mn-ea"/>
              </a:rPr>
              <a:t>– </a:t>
            </a:r>
            <a:r>
              <a:rPr lang="zh-CN" altLang="en-US" sz="2400" dirty="0">
                <a:sym typeface="+mn-ea"/>
              </a:rPr>
              <a:t>基于配电网问题特性的表征学习</a:t>
            </a:r>
            <a:endParaRPr lang="en-US" altLang="en-US" dirty="0">
              <a:sym typeface="+mn-ea"/>
            </a:endParaRPr>
          </a:p>
        </p:txBody>
      </p:sp>
      <p:sp>
        <p:nvSpPr>
          <p:cNvPr id="2" name="内容占位符 1"/>
          <p:cNvSpPr>
            <a:spLocks noGrp="1"/>
          </p:cNvSpPr>
          <p:nvPr>
            <p:ph idx="1"/>
          </p:nvPr>
        </p:nvSpPr>
        <p:spPr/>
        <p:txBody>
          <a:bodyPr/>
          <a:lstStyle/>
          <a:p>
            <a:r>
              <a:rPr lang="zh-CN" altLang="en-US" dirty="0"/>
              <a:t>电网问题的特性：智能体异构</a:t>
            </a:r>
            <a:endParaRPr lang="en-US" altLang="zh-CN" dirty="0"/>
          </a:p>
          <a:p>
            <a:pPr lvl="1"/>
            <a:r>
              <a:rPr lang="zh-CN" altLang="en-US" dirty="0"/>
              <a:t>不同</a:t>
            </a:r>
            <a:r>
              <a:rPr lang="en-US" altLang="zh-CN" dirty="0"/>
              <a:t>agent</a:t>
            </a:r>
            <a:r>
              <a:rPr lang="zh-CN" altLang="en-US" dirty="0"/>
              <a:t>观测到的电网节点</a:t>
            </a:r>
            <a:endParaRPr lang="en-US" altLang="zh-CN" dirty="0"/>
          </a:p>
          <a:p>
            <a:pPr lvl="2"/>
            <a:r>
              <a:rPr lang="zh-CN" altLang="en-US" dirty="0"/>
              <a:t>数量不同，拓扑结构不同，重要性不同</a:t>
            </a:r>
            <a:endParaRPr lang="en-US" altLang="zh-CN" dirty="0"/>
          </a:p>
          <a:p>
            <a:r>
              <a:rPr lang="zh-CN" altLang="en-US" dirty="0"/>
              <a:t>先前的</a:t>
            </a:r>
            <a:r>
              <a:rPr lang="en-US" altLang="zh-CN" dirty="0"/>
              <a:t>MARL</a:t>
            </a:r>
            <a:r>
              <a:rPr lang="zh-CN" altLang="en-US" dirty="0"/>
              <a:t>算法难以提取到适合电网任务的表征</a:t>
            </a:r>
            <a:endParaRPr lang="en-US" altLang="zh-CN" dirty="0"/>
          </a:p>
          <a:p>
            <a:pPr lvl="1"/>
            <a:r>
              <a:rPr lang="en-US" altLang="zh-CN" dirty="0"/>
              <a:t>CTDE</a:t>
            </a:r>
            <a:r>
              <a:rPr lang="zh-CN" altLang="en-US" dirty="0"/>
              <a:t>，智能体共享网络参数，输入有</a:t>
            </a:r>
            <a:r>
              <a:rPr lang="en-US" altLang="zh-CN" dirty="0"/>
              <a:t>padding</a:t>
            </a:r>
          </a:p>
          <a:p>
            <a:pPr lvl="1"/>
            <a:r>
              <a:rPr lang="zh-CN" altLang="en-US" dirty="0"/>
              <a:t>基于</a:t>
            </a:r>
            <a:r>
              <a:rPr lang="en-US" altLang="zh-CN" dirty="0"/>
              <a:t>MLP</a:t>
            </a:r>
            <a:r>
              <a:rPr lang="zh-CN" altLang="en-US" dirty="0"/>
              <a:t>的网络结构</a:t>
            </a:r>
            <a:endParaRPr lang="en-US" altLang="zh-CN" dirty="0"/>
          </a:p>
          <a:p>
            <a:pPr lvl="1"/>
            <a:r>
              <a:rPr lang="en-US" altLang="zh-CN" dirty="0" err="1"/>
              <a:t>obs</a:t>
            </a:r>
            <a:r>
              <a:rPr lang="zh-CN" altLang="en-US" dirty="0"/>
              <a:t>信息由电网节点信息直接拼接而成</a:t>
            </a:r>
            <a:endParaRPr lang="en-US" altLang="zh-CN" dirty="0"/>
          </a:p>
          <a:p>
            <a:endParaRPr lang="en-US" altLang="zh-CN" dirty="0"/>
          </a:p>
          <a:p>
            <a:endParaRPr lang="en-US"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17</a:t>
            </a:fld>
            <a:endParaRPr lang="en-US" altLang="zh-CN" noProof="0"/>
          </a:p>
        </p:txBody>
      </p:sp>
      <p:pic>
        <p:nvPicPr>
          <p:cNvPr id="5" name="图片 4">
            <a:extLst>
              <a:ext uri="{FF2B5EF4-FFF2-40B4-BE49-F238E27FC236}">
                <a16:creationId xmlns:a16="http://schemas.microsoft.com/office/drawing/2014/main" id="{41EFF24B-A4D3-49D9-AFA8-2A54E44DE126}"/>
              </a:ext>
            </a:extLst>
          </p:cNvPr>
          <p:cNvPicPr>
            <a:picLocks noChangeAspect="1"/>
          </p:cNvPicPr>
          <p:nvPr/>
        </p:nvPicPr>
        <p:blipFill>
          <a:blip r:embed="rId3"/>
          <a:stretch>
            <a:fillRect/>
          </a:stretch>
        </p:blipFill>
        <p:spPr>
          <a:xfrm>
            <a:off x="2266828" y="3997608"/>
            <a:ext cx="4616694" cy="2671482"/>
          </a:xfrm>
          <a:prstGeom prst="rect">
            <a:avLst/>
          </a:prstGeom>
        </p:spPr>
      </p:pic>
    </p:spTree>
    <p:extLst>
      <p:ext uri="{BB962C8B-B14F-4D97-AF65-F5344CB8AC3E}">
        <p14:creationId xmlns:p14="http://schemas.microsoft.com/office/powerpoint/2010/main" val="39277166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dirty="0">
                <a:sym typeface="+mn-ea"/>
              </a:rPr>
              <a:t>研究内容</a:t>
            </a:r>
            <a:r>
              <a:rPr lang="en-US" altLang="zh-CN" dirty="0">
                <a:sym typeface="+mn-ea"/>
              </a:rPr>
              <a:t>1 </a:t>
            </a:r>
            <a:r>
              <a:rPr lang="en-US" altLang="zh-CN" sz="2400" dirty="0">
                <a:sym typeface="+mn-ea"/>
              </a:rPr>
              <a:t>– </a:t>
            </a:r>
            <a:r>
              <a:rPr lang="zh-CN" altLang="en-US" sz="2400" dirty="0">
                <a:sym typeface="+mn-ea"/>
              </a:rPr>
              <a:t>基于配电网问题特性的表征学习</a:t>
            </a:r>
            <a:endParaRPr lang="en-US" altLang="en-US" dirty="0">
              <a:sym typeface="+mn-ea"/>
            </a:endParaRPr>
          </a:p>
        </p:txBody>
      </p:sp>
      <p:sp>
        <p:nvSpPr>
          <p:cNvPr id="2" name="内容占位符 1"/>
          <p:cNvSpPr>
            <a:spLocks noGrp="1"/>
          </p:cNvSpPr>
          <p:nvPr>
            <p:ph idx="1"/>
          </p:nvPr>
        </p:nvSpPr>
        <p:spPr/>
        <p:txBody>
          <a:bodyPr/>
          <a:lstStyle/>
          <a:p>
            <a:r>
              <a:rPr lang="zh-CN" altLang="en-US" dirty="0"/>
              <a:t>提出基于</a:t>
            </a:r>
            <a:r>
              <a:rPr lang="en-US" altLang="zh-CN" dirty="0"/>
              <a:t>Transformer</a:t>
            </a:r>
            <a:r>
              <a:rPr lang="zh-CN" altLang="en-US" dirty="0"/>
              <a:t>结构的多智能体行动者</a:t>
            </a:r>
            <a:r>
              <a:rPr lang="en-US" altLang="zh-CN" dirty="0"/>
              <a:t>-</a:t>
            </a:r>
            <a:r>
              <a:rPr lang="zh-CN" altLang="en-US" dirty="0"/>
              <a:t>评判者算法框架</a:t>
            </a:r>
            <a:r>
              <a:rPr lang="en-US" altLang="zh-CN" dirty="0"/>
              <a:t>(Transformer-based Multi-Agent Actor-Critic, T-MAAC)</a:t>
            </a:r>
            <a:endParaRPr lang="en-US" dirty="0"/>
          </a:p>
          <a:p>
            <a:r>
              <a:rPr lang="zh-CN" altLang="en-US" dirty="0"/>
              <a:t>提出基于</a:t>
            </a:r>
            <a:r>
              <a:rPr lang="en-US" altLang="zh-CN" dirty="0"/>
              <a:t>Transformer</a:t>
            </a:r>
            <a:r>
              <a:rPr lang="zh-CN" altLang="en-US" dirty="0"/>
              <a:t>的策略网络</a:t>
            </a:r>
            <a:endParaRPr lang="en-US" altLang="zh-CN" dirty="0"/>
          </a:p>
          <a:p>
            <a:pPr lvl="1"/>
            <a:r>
              <a:rPr lang="zh-CN" altLang="en-US" dirty="0"/>
              <a:t>表征学习模块帮助提取到适合下游任务的上游表征</a:t>
            </a:r>
            <a:endParaRPr lang="en-US" altLang="zh-CN" dirty="0"/>
          </a:p>
          <a:p>
            <a:pPr lvl="1"/>
            <a:r>
              <a:rPr lang="zh-CN" altLang="en-US" dirty="0"/>
              <a:t>辅助任务模块帮助</a:t>
            </a:r>
            <a:r>
              <a:rPr lang="en-US" altLang="zh-CN" dirty="0"/>
              <a:t>Transformer</a:t>
            </a:r>
            <a:r>
              <a:rPr lang="zh-CN" altLang="en-US" dirty="0"/>
              <a:t>结构训练</a:t>
            </a:r>
            <a:endParaRPr lang="en-US" dirty="0"/>
          </a:p>
          <a:p>
            <a:r>
              <a:rPr lang="zh-CN" altLang="en-US" dirty="0"/>
              <a:t>提出基于</a:t>
            </a:r>
            <a:r>
              <a:rPr lang="en-US" altLang="zh-CN" dirty="0"/>
              <a:t>Transformer</a:t>
            </a:r>
            <a:r>
              <a:rPr lang="zh-CN" altLang="en-US" dirty="0"/>
              <a:t>的价值网络</a:t>
            </a:r>
            <a:endParaRPr lang="en-US" altLang="zh-CN" dirty="0"/>
          </a:p>
          <a:p>
            <a:pPr lvl="1"/>
            <a:r>
              <a:rPr lang="zh-CN" altLang="en-US" dirty="0"/>
              <a:t>引入注意力机制，帮助建模不同智能体之间的关系</a:t>
            </a:r>
            <a:endParaRPr lang="en-US" altLang="zh-CN" dirty="0"/>
          </a:p>
          <a:p>
            <a:pPr lvl="1"/>
            <a:r>
              <a:rPr lang="zh-CN" altLang="en-US" dirty="0"/>
              <a:t>减少参数量，提高样本使用效率和训练速度</a:t>
            </a:r>
            <a:endParaRPr lang="en-US" dirty="0"/>
          </a:p>
          <a:p>
            <a:r>
              <a:rPr lang="zh-CN" altLang="en-US" dirty="0"/>
              <a:t>提出自监督辅助损失帮助算法训练</a:t>
            </a:r>
            <a:endParaRPr lang="en-US" altLang="zh-CN" dirty="0"/>
          </a:p>
          <a:p>
            <a:pPr lvl="1"/>
            <a:r>
              <a:rPr lang="zh-CN" altLang="en-US" dirty="0"/>
              <a:t>使得算法更快收敛</a:t>
            </a:r>
            <a:endParaRPr lang="en-US"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18</a:t>
            </a:fld>
            <a:endParaRPr lang="en-US" altLang="zh-CN" noProof="0"/>
          </a:p>
        </p:txBody>
      </p:sp>
    </p:spTree>
    <p:extLst>
      <p:ext uri="{BB962C8B-B14F-4D97-AF65-F5344CB8AC3E}">
        <p14:creationId xmlns:p14="http://schemas.microsoft.com/office/powerpoint/2010/main" val="32716484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dirty="0">
                <a:sym typeface="+mn-ea"/>
              </a:rPr>
              <a:t>研究内容</a:t>
            </a:r>
            <a:r>
              <a:rPr lang="en-US" altLang="zh-CN" dirty="0">
                <a:sym typeface="+mn-ea"/>
              </a:rPr>
              <a:t>1 </a:t>
            </a:r>
            <a:r>
              <a:rPr lang="en-US" altLang="zh-CN" sz="2400" dirty="0">
                <a:sym typeface="+mn-ea"/>
              </a:rPr>
              <a:t>– </a:t>
            </a:r>
            <a:r>
              <a:rPr lang="zh-CN" altLang="en-US" sz="2400" dirty="0">
                <a:sym typeface="+mn-ea"/>
              </a:rPr>
              <a:t>基于配电网问题特性的表征学习</a:t>
            </a:r>
            <a:endParaRPr lang="en-US" altLang="en-US" dirty="0">
              <a:sym typeface="+mn-ea"/>
            </a:endParaRPr>
          </a:p>
        </p:txBody>
      </p:sp>
      <p:sp>
        <p:nvSpPr>
          <p:cNvPr id="2" name="内容占位符 1"/>
          <p:cNvSpPr>
            <a:spLocks noGrp="1"/>
          </p:cNvSpPr>
          <p:nvPr>
            <p:ph idx="1"/>
          </p:nvPr>
        </p:nvSpPr>
        <p:spPr/>
        <p:txBody>
          <a:bodyPr/>
          <a:lstStyle/>
          <a:p>
            <a:r>
              <a:rPr lang="zh-CN" altLang="en-US" dirty="0"/>
              <a:t>基于</a:t>
            </a:r>
            <a:r>
              <a:rPr lang="en-US" altLang="zh-CN" dirty="0"/>
              <a:t>Transformer</a:t>
            </a:r>
            <a:r>
              <a:rPr lang="zh-CN" altLang="en-US" dirty="0"/>
              <a:t>的策略网络</a:t>
            </a:r>
            <a:endParaRPr lang="en-US" altLang="zh-CN" dirty="0"/>
          </a:p>
          <a:p>
            <a:pPr lvl="1"/>
            <a:r>
              <a:rPr lang="zh-CN" altLang="en-US" dirty="0"/>
              <a:t>表征学习模块帮助提取到适合下游任务的上游表征</a:t>
            </a:r>
            <a:endParaRPr lang="en-US" altLang="zh-CN" dirty="0"/>
          </a:p>
          <a:p>
            <a:pPr lvl="1"/>
            <a:r>
              <a:rPr lang="zh-CN" altLang="en-US" dirty="0"/>
              <a:t>辅助任务模块帮助</a:t>
            </a:r>
            <a:r>
              <a:rPr lang="en-US" altLang="zh-CN" dirty="0"/>
              <a:t>Transformer</a:t>
            </a:r>
            <a:r>
              <a:rPr lang="zh-CN" altLang="en-US" dirty="0"/>
              <a:t>结构训练</a:t>
            </a:r>
            <a:endParaRPr lang="en-US" altLang="zh-CN" dirty="0"/>
          </a:p>
          <a:p>
            <a:pPr lvl="1"/>
            <a:endParaRPr lang="en-US" altLang="zh-CN" dirty="0"/>
          </a:p>
          <a:p>
            <a:endParaRPr lang="en-US"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19</a:t>
            </a:fld>
            <a:endParaRPr lang="en-US" altLang="zh-CN" noProof="0"/>
          </a:p>
        </p:txBody>
      </p:sp>
      <p:grpSp>
        <p:nvGrpSpPr>
          <p:cNvPr id="5" name="组合 4">
            <a:extLst>
              <a:ext uri="{FF2B5EF4-FFF2-40B4-BE49-F238E27FC236}">
                <a16:creationId xmlns:a16="http://schemas.microsoft.com/office/drawing/2014/main" id="{D7FA17B9-7407-40F3-A8B8-A7593E477CD3}"/>
              </a:ext>
            </a:extLst>
          </p:cNvPr>
          <p:cNvGrpSpPr/>
          <p:nvPr/>
        </p:nvGrpSpPr>
        <p:grpSpPr>
          <a:xfrm>
            <a:off x="1244092" y="2490100"/>
            <a:ext cx="6655816" cy="3579006"/>
            <a:chOff x="648853" y="1896892"/>
            <a:chExt cx="6749468" cy="3575653"/>
          </a:xfrm>
        </p:grpSpPr>
        <p:pic>
          <p:nvPicPr>
            <p:cNvPr id="6" name="图片 5">
              <a:extLst>
                <a:ext uri="{FF2B5EF4-FFF2-40B4-BE49-F238E27FC236}">
                  <a16:creationId xmlns:a16="http://schemas.microsoft.com/office/drawing/2014/main" id="{01801418-AE42-4114-9FE2-4C12646C7716}"/>
                </a:ext>
              </a:extLst>
            </p:cNvPr>
            <p:cNvPicPr>
              <a:picLocks noChangeAspect="1"/>
            </p:cNvPicPr>
            <p:nvPr/>
          </p:nvPicPr>
          <p:blipFill>
            <a:blip r:embed="rId3"/>
            <a:stretch>
              <a:fillRect/>
            </a:stretch>
          </p:blipFill>
          <p:spPr>
            <a:xfrm>
              <a:off x="648853" y="1896892"/>
              <a:ext cx="6749468" cy="3575653"/>
            </a:xfrm>
            <a:prstGeom prst="rect">
              <a:avLst/>
            </a:prstGeom>
          </p:spPr>
        </p:pic>
        <p:sp>
          <p:nvSpPr>
            <p:cNvPr id="7" name="矩形 6">
              <a:extLst>
                <a:ext uri="{FF2B5EF4-FFF2-40B4-BE49-F238E27FC236}">
                  <a16:creationId xmlns:a16="http://schemas.microsoft.com/office/drawing/2014/main" id="{166CEC1C-EC6C-445F-A148-2838FB0C7833}"/>
                </a:ext>
              </a:extLst>
            </p:cNvPr>
            <p:cNvSpPr/>
            <p:nvPr/>
          </p:nvSpPr>
          <p:spPr>
            <a:xfrm>
              <a:off x="4679575" y="4519078"/>
              <a:ext cx="788895" cy="93640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321EA7C-92B9-4A44-AE2D-21B95A2B6926}"/>
                </a:ext>
              </a:extLst>
            </p:cNvPr>
            <p:cNvSpPr txBox="1"/>
            <p:nvPr/>
          </p:nvSpPr>
          <p:spPr>
            <a:xfrm>
              <a:off x="5432611" y="4987280"/>
              <a:ext cx="902811" cy="307777"/>
            </a:xfrm>
            <a:prstGeom prst="rect">
              <a:avLst/>
            </a:prstGeom>
            <a:noFill/>
          </p:spPr>
          <p:txBody>
            <a:bodyPr wrap="none" rtlCol="0">
              <a:spAutoFit/>
            </a:bodyPr>
            <a:lstStyle/>
            <a:p>
              <a:r>
                <a:rPr lang="zh-CN" altLang="en-US" sz="1400" dirty="0">
                  <a:solidFill>
                    <a:srgbClr val="FF0000"/>
                  </a:solidFill>
                </a:rPr>
                <a:t>邻接矩阵</a:t>
              </a:r>
            </a:p>
          </p:txBody>
        </p:sp>
        <p:sp>
          <p:nvSpPr>
            <p:cNvPr id="9" name="矩形 8">
              <a:extLst>
                <a:ext uri="{FF2B5EF4-FFF2-40B4-BE49-F238E27FC236}">
                  <a16:creationId xmlns:a16="http://schemas.microsoft.com/office/drawing/2014/main" id="{CE6527B3-5B91-41FC-98E8-83F3A694C318}"/>
                </a:ext>
              </a:extLst>
            </p:cNvPr>
            <p:cNvSpPr/>
            <p:nvPr/>
          </p:nvSpPr>
          <p:spPr>
            <a:xfrm>
              <a:off x="3558987" y="1963270"/>
              <a:ext cx="833719" cy="65329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5B827FA-C8B6-429A-9CAD-169B0DE22A20}"/>
                </a:ext>
              </a:extLst>
            </p:cNvPr>
            <p:cNvSpPr txBox="1"/>
            <p:nvPr/>
          </p:nvSpPr>
          <p:spPr>
            <a:xfrm>
              <a:off x="4392706" y="2118596"/>
              <a:ext cx="1441420" cy="307777"/>
            </a:xfrm>
            <a:prstGeom prst="rect">
              <a:avLst/>
            </a:prstGeom>
            <a:noFill/>
          </p:spPr>
          <p:txBody>
            <a:bodyPr wrap="none" rtlCol="0">
              <a:spAutoFit/>
            </a:bodyPr>
            <a:lstStyle/>
            <a:p>
              <a:r>
                <a:rPr lang="zh-CN" altLang="en-US" sz="1400" dirty="0">
                  <a:solidFill>
                    <a:srgbClr val="FF0000"/>
                  </a:solidFill>
                </a:rPr>
                <a:t>自监督辅助任务</a:t>
              </a:r>
            </a:p>
          </p:txBody>
        </p:sp>
        <p:sp>
          <p:nvSpPr>
            <p:cNvPr id="11" name="矩形 10">
              <a:extLst>
                <a:ext uri="{FF2B5EF4-FFF2-40B4-BE49-F238E27FC236}">
                  <a16:creationId xmlns:a16="http://schemas.microsoft.com/office/drawing/2014/main" id="{726081E8-7F3D-43D0-90B7-2E07F241B9A7}"/>
                </a:ext>
              </a:extLst>
            </p:cNvPr>
            <p:cNvSpPr/>
            <p:nvPr/>
          </p:nvSpPr>
          <p:spPr>
            <a:xfrm>
              <a:off x="2725268" y="2877167"/>
              <a:ext cx="2052920" cy="162484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AA10F2B-9753-433A-BCA9-5804833543D3}"/>
                </a:ext>
              </a:extLst>
            </p:cNvPr>
            <p:cNvSpPr txBox="1"/>
            <p:nvPr/>
          </p:nvSpPr>
          <p:spPr>
            <a:xfrm>
              <a:off x="1666161" y="2385262"/>
              <a:ext cx="902811" cy="307777"/>
            </a:xfrm>
            <a:prstGeom prst="rect">
              <a:avLst/>
            </a:prstGeom>
            <a:noFill/>
          </p:spPr>
          <p:txBody>
            <a:bodyPr wrap="none" rtlCol="0">
              <a:spAutoFit/>
            </a:bodyPr>
            <a:lstStyle/>
            <a:p>
              <a:r>
                <a:rPr lang="zh-CN" altLang="en-US" sz="1400" dirty="0">
                  <a:solidFill>
                    <a:srgbClr val="FF0000"/>
                  </a:solidFill>
                </a:rPr>
                <a:t>状态表征</a:t>
              </a:r>
            </a:p>
          </p:txBody>
        </p:sp>
        <p:sp>
          <p:nvSpPr>
            <p:cNvPr id="13" name="箭头: 右 12">
              <a:extLst>
                <a:ext uri="{FF2B5EF4-FFF2-40B4-BE49-F238E27FC236}">
                  <a16:creationId xmlns:a16="http://schemas.microsoft.com/office/drawing/2014/main" id="{6E0E6FFB-DEC1-4114-95C2-B8048CDE189D}"/>
                </a:ext>
              </a:extLst>
            </p:cNvPr>
            <p:cNvSpPr/>
            <p:nvPr/>
          </p:nvSpPr>
          <p:spPr>
            <a:xfrm rot="13163731">
              <a:off x="2402630" y="2688604"/>
              <a:ext cx="296115" cy="19299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05386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纲要</a:t>
            </a:r>
            <a:endParaRPr lang="en-US" altLang="zh-CN" dirty="0"/>
          </a:p>
        </p:txBody>
      </p:sp>
      <p:sp>
        <p:nvSpPr>
          <p:cNvPr id="2" name="内容占位符 1"/>
          <p:cNvSpPr>
            <a:spLocks noGrp="1"/>
          </p:cNvSpPr>
          <p:nvPr>
            <p:ph idx="1"/>
          </p:nvPr>
        </p:nvSpPr>
        <p:spPr/>
        <p:txBody>
          <a:bodyPr/>
          <a:lstStyle/>
          <a:p>
            <a:pPr>
              <a:lnSpc>
                <a:spcPct val="150000"/>
              </a:lnSpc>
            </a:pPr>
            <a:r>
              <a:rPr lang="zh-CN" altLang="en-US" dirty="0"/>
              <a:t>选题依据</a:t>
            </a:r>
            <a:endParaRPr lang="en-US" altLang="zh-CN" dirty="0"/>
          </a:p>
          <a:p>
            <a:pPr>
              <a:lnSpc>
                <a:spcPct val="150000"/>
              </a:lnSpc>
            </a:pPr>
            <a:r>
              <a:rPr lang="zh-CN" altLang="en-US" dirty="0"/>
              <a:t>研究现状</a:t>
            </a:r>
            <a:endParaRPr lang="en-US" altLang="zh-CN" dirty="0"/>
          </a:p>
          <a:p>
            <a:pPr>
              <a:lnSpc>
                <a:spcPct val="150000"/>
              </a:lnSpc>
            </a:pPr>
            <a:r>
              <a:rPr lang="zh-CN" altLang="en-US" dirty="0"/>
              <a:t>研究内容</a:t>
            </a:r>
            <a:endParaRPr lang="en-US" altLang="zh-CN" dirty="0"/>
          </a:p>
          <a:p>
            <a:pPr>
              <a:lnSpc>
                <a:spcPct val="150000"/>
              </a:lnSpc>
            </a:pPr>
            <a:r>
              <a:rPr lang="zh-CN" altLang="en-US" dirty="0"/>
              <a:t>初步成果与进度安排</a:t>
            </a:r>
            <a:endParaRPr lang="en-US" altLang="zh-CN"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2</a:t>
            </a:fld>
            <a:endParaRPr lang="en-US" altLang="zh-CN" noProof="0"/>
          </a:p>
        </p:txBody>
      </p:sp>
    </p:spTree>
    <p:extLst>
      <p:ext uri="{BB962C8B-B14F-4D97-AF65-F5344CB8AC3E}">
        <p14:creationId xmlns:p14="http://schemas.microsoft.com/office/powerpoint/2010/main" val="186588807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dirty="0">
                <a:sym typeface="+mn-ea"/>
              </a:rPr>
              <a:t>研究内容</a:t>
            </a:r>
            <a:r>
              <a:rPr lang="en-US" altLang="zh-CN" dirty="0">
                <a:sym typeface="+mn-ea"/>
              </a:rPr>
              <a:t>1 </a:t>
            </a:r>
            <a:r>
              <a:rPr lang="en-US" altLang="zh-CN" sz="2400" dirty="0">
                <a:sym typeface="+mn-ea"/>
              </a:rPr>
              <a:t>– </a:t>
            </a:r>
            <a:r>
              <a:rPr lang="zh-CN" altLang="en-US" sz="2400" dirty="0">
                <a:sym typeface="+mn-ea"/>
              </a:rPr>
              <a:t>基于配电网问题特性的表征学习</a:t>
            </a:r>
            <a:endParaRPr lang="en-US" altLang="en-US" dirty="0">
              <a:sym typeface="+mn-ea"/>
            </a:endParaRPr>
          </a:p>
        </p:txBody>
      </p:sp>
      <p:sp>
        <p:nvSpPr>
          <p:cNvPr id="2" name="内容占位符 1"/>
          <p:cNvSpPr>
            <a:spLocks noGrp="1"/>
          </p:cNvSpPr>
          <p:nvPr>
            <p:ph idx="1"/>
          </p:nvPr>
        </p:nvSpPr>
        <p:spPr/>
        <p:txBody>
          <a:bodyPr/>
          <a:lstStyle/>
          <a:p>
            <a:r>
              <a:rPr lang="zh-CN" altLang="en-US" dirty="0"/>
              <a:t>基于</a:t>
            </a:r>
            <a:r>
              <a:rPr lang="en-US" altLang="zh-CN" dirty="0"/>
              <a:t>Transformer</a:t>
            </a:r>
            <a:r>
              <a:rPr lang="zh-CN" altLang="en-US" dirty="0"/>
              <a:t>的价值网络</a:t>
            </a:r>
            <a:endParaRPr lang="en-US" altLang="zh-CN" dirty="0"/>
          </a:p>
          <a:p>
            <a:pPr lvl="1"/>
            <a:r>
              <a:rPr lang="zh-CN" altLang="en-US" dirty="0"/>
              <a:t>引入自注意力机制，帮助建模不同智能体之间的关系</a:t>
            </a:r>
            <a:endParaRPr lang="en-US" altLang="zh-CN" dirty="0"/>
          </a:p>
          <a:p>
            <a:pPr lvl="1"/>
            <a:r>
              <a:rPr lang="zh-CN" altLang="en-US" dirty="0"/>
              <a:t>减少参数量，提高样本使用效率和训练速度</a:t>
            </a:r>
            <a:endParaRPr lang="en-US" altLang="zh-CN" dirty="0"/>
          </a:p>
          <a:p>
            <a:endParaRPr lang="en-US"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20</a:t>
            </a:fld>
            <a:endParaRPr lang="en-US" altLang="zh-CN" noProof="0"/>
          </a:p>
        </p:txBody>
      </p:sp>
      <p:pic>
        <p:nvPicPr>
          <p:cNvPr id="14" name="图片 13">
            <a:extLst>
              <a:ext uri="{FF2B5EF4-FFF2-40B4-BE49-F238E27FC236}">
                <a16:creationId xmlns:a16="http://schemas.microsoft.com/office/drawing/2014/main" id="{D0C0BA47-794D-4FF7-AB39-3F81BA094A8B}"/>
              </a:ext>
            </a:extLst>
          </p:cNvPr>
          <p:cNvPicPr>
            <a:picLocks noChangeAspect="1"/>
          </p:cNvPicPr>
          <p:nvPr/>
        </p:nvPicPr>
        <p:blipFill>
          <a:blip r:embed="rId3"/>
          <a:stretch>
            <a:fillRect/>
          </a:stretch>
        </p:blipFill>
        <p:spPr>
          <a:xfrm>
            <a:off x="2515104" y="2711208"/>
            <a:ext cx="4113791" cy="3356853"/>
          </a:xfrm>
          <a:prstGeom prst="rect">
            <a:avLst/>
          </a:prstGeom>
        </p:spPr>
      </p:pic>
    </p:spTree>
    <p:extLst>
      <p:ext uri="{BB962C8B-B14F-4D97-AF65-F5344CB8AC3E}">
        <p14:creationId xmlns:p14="http://schemas.microsoft.com/office/powerpoint/2010/main" val="32791315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dirty="0">
                <a:sym typeface="+mn-ea"/>
              </a:rPr>
              <a:t>研究内容</a:t>
            </a:r>
            <a:r>
              <a:rPr lang="en-US" altLang="zh-CN" dirty="0">
                <a:sym typeface="+mn-ea"/>
              </a:rPr>
              <a:t>1 </a:t>
            </a:r>
            <a:r>
              <a:rPr lang="en-US" altLang="zh-CN" sz="2400" dirty="0">
                <a:sym typeface="+mn-ea"/>
              </a:rPr>
              <a:t>– </a:t>
            </a:r>
            <a:r>
              <a:rPr lang="zh-CN" altLang="en-US" sz="2400" dirty="0">
                <a:sym typeface="+mn-ea"/>
              </a:rPr>
              <a:t>基于配电网问题特性的表征学习</a:t>
            </a:r>
            <a:endParaRPr lang="en-US" altLang="en-US" dirty="0">
              <a:sym typeface="+mn-ea"/>
            </a:endParaRPr>
          </a:p>
        </p:txBody>
      </p:sp>
      <p:sp>
        <p:nvSpPr>
          <p:cNvPr id="2" name="内容占位符 1"/>
          <p:cNvSpPr>
            <a:spLocks noGrp="1"/>
          </p:cNvSpPr>
          <p:nvPr>
            <p:ph idx="1"/>
          </p:nvPr>
        </p:nvSpPr>
        <p:spPr/>
        <p:txBody>
          <a:bodyPr/>
          <a:lstStyle/>
          <a:p>
            <a:r>
              <a:rPr lang="zh-CN" altLang="en-US" dirty="0"/>
              <a:t>提出自监督辅助损失用于算法训练</a:t>
            </a:r>
            <a:endParaRPr lang="en-US" altLang="zh-CN" dirty="0"/>
          </a:p>
          <a:p>
            <a:pPr lvl="1"/>
            <a:r>
              <a:rPr lang="en-US" altLang="zh-CN" dirty="0"/>
              <a:t>Transformer</a:t>
            </a:r>
            <a:r>
              <a:rPr lang="zh-CN" altLang="en-US" dirty="0"/>
              <a:t>结构在多智能体强化学习中难以被训练</a:t>
            </a:r>
            <a:endParaRPr lang="en-US" altLang="zh-CN" dirty="0"/>
          </a:p>
          <a:p>
            <a:pPr lvl="1"/>
            <a:endParaRPr lang="en-US" altLang="zh-CN" dirty="0"/>
          </a:p>
          <a:p>
            <a:r>
              <a:rPr lang="zh-CN" altLang="en-US" dirty="0"/>
              <a:t>电压越限率</a:t>
            </a:r>
            <a:r>
              <a:rPr lang="en-US" altLang="zh-CN" dirty="0"/>
              <a:t>(VR)</a:t>
            </a:r>
          </a:p>
          <a:p>
            <a:pPr lvl="1"/>
            <a:r>
              <a:rPr lang="zh-CN" altLang="zh-CN" dirty="0"/>
              <a:t>电压超出安全范围</a:t>
            </a:r>
            <a:r>
              <a:rPr lang="en-US" altLang="zh-CN" dirty="0"/>
              <a:t>(</a:t>
            </a:r>
            <a:r>
              <a:rPr lang="zh-CN" altLang="zh-CN" dirty="0"/>
              <a:t>如</a:t>
            </a:r>
            <a:r>
              <a:rPr lang="en-US" altLang="zh-CN" dirty="0"/>
              <a:t>0.95p.u.~1.05p.u.)</a:t>
            </a:r>
            <a:r>
              <a:rPr lang="zh-CN" altLang="zh-CN" dirty="0"/>
              <a:t>的比率</a:t>
            </a:r>
            <a:endParaRPr lang="en-US" altLang="zh-CN" dirty="0"/>
          </a:p>
          <a:p>
            <a:pPr lvl="1"/>
            <a:endParaRPr lang="en-US" dirty="0"/>
          </a:p>
          <a:p>
            <a:r>
              <a:rPr lang="zh-CN" altLang="en-US" dirty="0"/>
              <a:t>训练过程中策略网络预测原始观测</a:t>
            </a:r>
            <a:r>
              <a:rPr lang="en-US" altLang="zh-CN" dirty="0"/>
              <a:t>(observation)</a:t>
            </a:r>
            <a:r>
              <a:rPr lang="zh-CN" altLang="en-US" dirty="0"/>
              <a:t>对应的电压越限率，通过自监督的损失帮助训练</a:t>
            </a:r>
            <a:endParaRPr lang="en-US" altLang="zh-CN"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21</a:t>
            </a:fld>
            <a:endParaRPr lang="en-US" altLang="zh-CN" noProof="0"/>
          </a:p>
        </p:txBody>
      </p:sp>
      <p:pic>
        <p:nvPicPr>
          <p:cNvPr id="3" name="图片 2">
            <a:extLst>
              <a:ext uri="{FF2B5EF4-FFF2-40B4-BE49-F238E27FC236}">
                <a16:creationId xmlns:a16="http://schemas.microsoft.com/office/drawing/2014/main" id="{29192FB7-8F97-4260-9002-AF94DCA25080}"/>
              </a:ext>
            </a:extLst>
          </p:cNvPr>
          <p:cNvPicPr>
            <a:picLocks noChangeAspect="1"/>
          </p:cNvPicPr>
          <p:nvPr/>
        </p:nvPicPr>
        <p:blipFill>
          <a:blip r:embed="rId3"/>
          <a:stretch>
            <a:fillRect/>
          </a:stretch>
        </p:blipFill>
        <p:spPr>
          <a:xfrm>
            <a:off x="2212454" y="4543579"/>
            <a:ext cx="4709568" cy="1211685"/>
          </a:xfrm>
          <a:prstGeom prst="rect">
            <a:avLst/>
          </a:prstGeom>
        </p:spPr>
      </p:pic>
    </p:spTree>
    <p:extLst>
      <p:ext uri="{BB962C8B-B14F-4D97-AF65-F5344CB8AC3E}">
        <p14:creationId xmlns:p14="http://schemas.microsoft.com/office/powerpoint/2010/main" val="399720168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dirty="0">
                <a:sym typeface="+mn-ea"/>
              </a:rPr>
              <a:t>研究内容</a:t>
            </a:r>
            <a:r>
              <a:rPr lang="en-US" altLang="zh-CN" dirty="0">
                <a:sym typeface="+mn-ea"/>
              </a:rPr>
              <a:t>1 </a:t>
            </a:r>
            <a:r>
              <a:rPr lang="en-US" altLang="zh-CN" sz="2400" dirty="0">
                <a:sym typeface="+mn-ea"/>
              </a:rPr>
              <a:t>– </a:t>
            </a:r>
            <a:r>
              <a:rPr lang="zh-CN" altLang="en-US" sz="2400" dirty="0">
                <a:sym typeface="+mn-ea"/>
              </a:rPr>
              <a:t>基于配电网问题特性的表征学习</a:t>
            </a:r>
            <a:endParaRPr lang="en-US" altLang="en-US" dirty="0">
              <a:sym typeface="+mn-ea"/>
            </a:endParaRPr>
          </a:p>
        </p:txBody>
      </p:sp>
      <p:sp>
        <p:nvSpPr>
          <p:cNvPr id="2" name="内容占位符 1"/>
          <p:cNvSpPr>
            <a:spLocks noGrp="1"/>
          </p:cNvSpPr>
          <p:nvPr>
            <p:ph idx="1"/>
          </p:nvPr>
        </p:nvSpPr>
        <p:spPr/>
        <p:txBody>
          <a:bodyPr/>
          <a:lstStyle/>
          <a:p>
            <a:r>
              <a:rPr lang="zh-CN" altLang="en-US" dirty="0"/>
              <a:t>实验结果，算法性能对比</a:t>
            </a:r>
            <a:endParaRPr lang="en-US" altLang="zh-CN" dirty="0"/>
          </a:p>
          <a:p>
            <a:pPr lvl="1"/>
            <a:r>
              <a:rPr lang="zh-CN" altLang="en-US" dirty="0"/>
              <a:t>基于</a:t>
            </a:r>
            <a:r>
              <a:rPr lang="en-US" altLang="zh-CN" dirty="0"/>
              <a:t>MAPDN</a:t>
            </a:r>
            <a:r>
              <a:rPr lang="zh-CN" altLang="en-US" dirty="0"/>
              <a:t>仿真环境初步实验，改进了目前</a:t>
            </a:r>
            <a:r>
              <a:rPr lang="en-US" altLang="zh-CN" dirty="0"/>
              <a:t>MARL</a:t>
            </a:r>
            <a:r>
              <a:rPr lang="zh-CN" altLang="en-US" dirty="0"/>
              <a:t>领域的</a:t>
            </a:r>
            <a:r>
              <a:rPr lang="en-US" altLang="zh-CN" dirty="0"/>
              <a:t>SOTA</a:t>
            </a:r>
            <a:r>
              <a:rPr lang="zh-CN" altLang="en-US" dirty="0"/>
              <a:t>算法，提出了</a:t>
            </a:r>
            <a:r>
              <a:rPr lang="en-US" altLang="zh-CN" dirty="0"/>
              <a:t>T-MADDPG</a:t>
            </a:r>
            <a:r>
              <a:rPr lang="zh-CN" altLang="en-US" dirty="0"/>
              <a:t>和</a:t>
            </a:r>
            <a:r>
              <a:rPr lang="en-US" altLang="zh-CN" dirty="0"/>
              <a:t>T-MATD3</a:t>
            </a:r>
            <a:r>
              <a:rPr lang="zh-CN" altLang="en-US" dirty="0"/>
              <a:t>算法，取得更好的性能。</a:t>
            </a:r>
            <a:endParaRPr lang="en-US" altLang="zh-CN" dirty="0"/>
          </a:p>
          <a:p>
            <a:endParaRPr lang="en-US" altLang="zh-CN"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22</a:t>
            </a:fld>
            <a:endParaRPr lang="en-US" altLang="zh-CN" noProof="0"/>
          </a:p>
        </p:txBody>
      </p:sp>
      <p:grpSp>
        <p:nvGrpSpPr>
          <p:cNvPr id="6" name="组合 5">
            <a:extLst>
              <a:ext uri="{FF2B5EF4-FFF2-40B4-BE49-F238E27FC236}">
                <a16:creationId xmlns:a16="http://schemas.microsoft.com/office/drawing/2014/main" id="{CFC843A1-BE30-4F8B-9286-F841A0309520}"/>
              </a:ext>
            </a:extLst>
          </p:cNvPr>
          <p:cNvGrpSpPr/>
          <p:nvPr/>
        </p:nvGrpSpPr>
        <p:grpSpPr>
          <a:xfrm>
            <a:off x="1985713" y="2696792"/>
            <a:ext cx="2165404" cy="2114747"/>
            <a:chOff x="3457454" y="1927059"/>
            <a:chExt cx="2484298" cy="2628579"/>
          </a:xfrm>
        </p:grpSpPr>
        <p:pic>
          <p:nvPicPr>
            <p:cNvPr id="7" name="图片 6">
              <a:extLst>
                <a:ext uri="{FF2B5EF4-FFF2-40B4-BE49-F238E27FC236}">
                  <a16:creationId xmlns:a16="http://schemas.microsoft.com/office/drawing/2014/main" id="{66051447-B0D2-4C26-B4DD-988686D459C2}"/>
                </a:ext>
              </a:extLst>
            </p:cNvPr>
            <p:cNvPicPr>
              <a:picLocks noChangeAspect="1"/>
            </p:cNvPicPr>
            <p:nvPr/>
          </p:nvPicPr>
          <p:blipFill>
            <a:blip r:embed="rId3"/>
            <a:stretch>
              <a:fillRect/>
            </a:stretch>
          </p:blipFill>
          <p:spPr>
            <a:xfrm>
              <a:off x="3457454" y="1927059"/>
              <a:ext cx="2484298" cy="2406906"/>
            </a:xfrm>
            <a:prstGeom prst="rect">
              <a:avLst/>
            </a:prstGeom>
          </p:spPr>
        </p:pic>
        <p:sp>
          <p:nvSpPr>
            <p:cNvPr id="8" name="文本框 7">
              <a:extLst>
                <a:ext uri="{FF2B5EF4-FFF2-40B4-BE49-F238E27FC236}">
                  <a16:creationId xmlns:a16="http://schemas.microsoft.com/office/drawing/2014/main" id="{7796341E-7576-4C23-85C1-01C72A83F98B}"/>
                </a:ext>
              </a:extLst>
            </p:cNvPr>
            <p:cNvSpPr txBox="1"/>
            <p:nvPr/>
          </p:nvSpPr>
          <p:spPr>
            <a:xfrm>
              <a:off x="4102720" y="4278639"/>
              <a:ext cx="1382110" cy="276999"/>
            </a:xfrm>
            <a:prstGeom prst="rect">
              <a:avLst/>
            </a:prstGeom>
            <a:noFill/>
          </p:spPr>
          <p:txBody>
            <a:bodyPr wrap="none" rtlCol="0">
              <a:spAutoFit/>
            </a:bodyPr>
            <a:lstStyle/>
            <a:p>
              <a:r>
                <a:rPr lang="zh-CN" altLang="en-US" sz="1200" dirty="0"/>
                <a:t>电压控制率</a:t>
              </a:r>
              <a:r>
                <a:rPr lang="en-US" altLang="zh-CN" sz="1200" dirty="0"/>
                <a:t>(CR)</a:t>
              </a:r>
              <a:r>
                <a:rPr lang="zh-CN" altLang="en-US" sz="1200" dirty="0"/>
                <a:t>↑</a:t>
              </a:r>
            </a:p>
          </p:txBody>
        </p:sp>
      </p:grpSp>
      <p:grpSp>
        <p:nvGrpSpPr>
          <p:cNvPr id="9" name="组合 8">
            <a:extLst>
              <a:ext uri="{FF2B5EF4-FFF2-40B4-BE49-F238E27FC236}">
                <a16:creationId xmlns:a16="http://schemas.microsoft.com/office/drawing/2014/main" id="{4895938C-F68C-404E-B07E-AD633D8A00BE}"/>
              </a:ext>
            </a:extLst>
          </p:cNvPr>
          <p:cNvGrpSpPr/>
          <p:nvPr/>
        </p:nvGrpSpPr>
        <p:grpSpPr>
          <a:xfrm>
            <a:off x="4572000" y="2696791"/>
            <a:ext cx="2339788" cy="2114747"/>
            <a:chOff x="6447042" y="2010793"/>
            <a:chExt cx="2562436" cy="2540646"/>
          </a:xfrm>
        </p:grpSpPr>
        <p:pic>
          <p:nvPicPr>
            <p:cNvPr id="10" name="图片 9">
              <a:extLst>
                <a:ext uri="{FF2B5EF4-FFF2-40B4-BE49-F238E27FC236}">
                  <a16:creationId xmlns:a16="http://schemas.microsoft.com/office/drawing/2014/main" id="{1C5C2386-141A-484A-A433-A26214E9F42C}"/>
                </a:ext>
              </a:extLst>
            </p:cNvPr>
            <p:cNvPicPr>
              <a:picLocks noChangeAspect="1"/>
            </p:cNvPicPr>
            <p:nvPr/>
          </p:nvPicPr>
          <p:blipFill>
            <a:blip r:embed="rId4"/>
            <a:stretch>
              <a:fillRect/>
            </a:stretch>
          </p:blipFill>
          <p:spPr>
            <a:xfrm>
              <a:off x="6447042" y="2010793"/>
              <a:ext cx="2562436" cy="2323173"/>
            </a:xfrm>
            <a:prstGeom prst="rect">
              <a:avLst/>
            </a:prstGeom>
          </p:spPr>
        </p:pic>
        <p:sp>
          <p:nvSpPr>
            <p:cNvPr id="11" name="文本框 10">
              <a:extLst>
                <a:ext uri="{FF2B5EF4-FFF2-40B4-BE49-F238E27FC236}">
                  <a16:creationId xmlns:a16="http://schemas.microsoft.com/office/drawing/2014/main" id="{D985F26B-A2F8-468C-AA47-5D27E0A88E3B}"/>
                </a:ext>
              </a:extLst>
            </p:cNvPr>
            <p:cNvSpPr txBox="1"/>
            <p:nvPr/>
          </p:nvSpPr>
          <p:spPr>
            <a:xfrm>
              <a:off x="7265666" y="4274440"/>
              <a:ext cx="1257075" cy="276999"/>
            </a:xfrm>
            <a:prstGeom prst="rect">
              <a:avLst/>
            </a:prstGeom>
            <a:noFill/>
          </p:spPr>
          <p:txBody>
            <a:bodyPr wrap="none" rtlCol="0">
              <a:spAutoFit/>
            </a:bodyPr>
            <a:lstStyle/>
            <a:p>
              <a:r>
                <a:rPr lang="zh-CN" altLang="en-US" sz="1200" dirty="0"/>
                <a:t>电能损失</a:t>
              </a:r>
              <a:r>
                <a:rPr lang="en-US" altLang="zh-CN" sz="1200" dirty="0"/>
                <a:t>(QL)</a:t>
              </a:r>
              <a:r>
                <a:rPr lang="zh-CN" altLang="en-US" sz="1200" dirty="0"/>
                <a:t>↓</a:t>
              </a:r>
            </a:p>
          </p:txBody>
        </p:sp>
      </p:grpSp>
      <p:grpSp>
        <p:nvGrpSpPr>
          <p:cNvPr id="12" name="组合 11">
            <a:extLst>
              <a:ext uri="{FF2B5EF4-FFF2-40B4-BE49-F238E27FC236}">
                <a16:creationId xmlns:a16="http://schemas.microsoft.com/office/drawing/2014/main" id="{63A65AE6-F317-4B9C-AAD2-92805FAFE3EF}"/>
              </a:ext>
            </a:extLst>
          </p:cNvPr>
          <p:cNvGrpSpPr/>
          <p:nvPr/>
        </p:nvGrpSpPr>
        <p:grpSpPr>
          <a:xfrm>
            <a:off x="1386242" y="4811538"/>
            <a:ext cx="6371516" cy="1728532"/>
            <a:chOff x="3165395" y="4505664"/>
            <a:chExt cx="6371516" cy="1728532"/>
          </a:xfrm>
        </p:grpSpPr>
        <p:pic>
          <p:nvPicPr>
            <p:cNvPr id="13" name="图片 12">
              <a:extLst>
                <a:ext uri="{FF2B5EF4-FFF2-40B4-BE49-F238E27FC236}">
                  <a16:creationId xmlns:a16="http://schemas.microsoft.com/office/drawing/2014/main" id="{C1EA948D-1EAB-4E4D-B596-5B6E34697E11}"/>
                </a:ext>
              </a:extLst>
            </p:cNvPr>
            <p:cNvPicPr>
              <a:picLocks noChangeAspect="1"/>
            </p:cNvPicPr>
            <p:nvPr/>
          </p:nvPicPr>
          <p:blipFill>
            <a:blip r:embed="rId5"/>
            <a:stretch>
              <a:fillRect/>
            </a:stretch>
          </p:blipFill>
          <p:spPr>
            <a:xfrm>
              <a:off x="3165395" y="4505664"/>
              <a:ext cx="6371516" cy="1728532"/>
            </a:xfrm>
            <a:prstGeom prst="rect">
              <a:avLst/>
            </a:prstGeom>
          </p:spPr>
        </p:pic>
        <p:sp>
          <p:nvSpPr>
            <p:cNvPr id="14" name="矩形 13">
              <a:extLst>
                <a:ext uri="{FF2B5EF4-FFF2-40B4-BE49-F238E27FC236}">
                  <a16:creationId xmlns:a16="http://schemas.microsoft.com/office/drawing/2014/main" id="{39636650-C1A1-4193-9354-666D7D3352D2}"/>
                </a:ext>
              </a:extLst>
            </p:cNvPr>
            <p:cNvSpPr/>
            <p:nvPr/>
          </p:nvSpPr>
          <p:spPr>
            <a:xfrm>
              <a:off x="3221665" y="5124893"/>
              <a:ext cx="776177" cy="138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1AACE2F-FA15-4528-BCC9-80E5456A317D}"/>
                </a:ext>
              </a:extLst>
            </p:cNvPr>
            <p:cNvSpPr/>
            <p:nvPr/>
          </p:nvSpPr>
          <p:spPr>
            <a:xfrm>
              <a:off x="3235838" y="5404889"/>
              <a:ext cx="776177" cy="138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9A4765F-468C-41F5-8929-8B65161E45D8}"/>
                </a:ext>
              </a:extLst>
            </p:cNvPr>
            <p:cNvSpPr/>
            <p:nvPr/>
          </p:nvSpPr>
          <p:spPr>
            <a:xfrm>
              <a:off x="3235838" y="5721814"/>
              <a:ext cx="776177" cy="138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654D314-5F23-4304-9DD0-2AF9C84DB9BD}"/>
                </a:ext>
              </a:extLst>
            </p:cNvPr>
            <p:cNvSpPr/>
            <p:nvPr/>
          </p:nvSpPr>
          <p:spPr>
            <a:xfrm>
              <a:off x="3221664" y="6002852"/>
              <a:ext cx="776177" cy="138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7257724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dirty="0">
                <a:sym typeface="+mn-ea"/>
              </a:rPr>
              <a:t>研究内容</a:t>
            </a:r>
            <a:r>
              <a:rPr lang="en-US" altLang="zh-CN" dirty="0">
                <a:sym typeface="+mn-ea"/>
              </a:rPr>
              <a:t>1 </a:t>
            </a:r>
            <a:r>
              <a:rPr lang="en-US" altLang="zh-CN" sz="2400" dirty="0">
                <a:sym typeface="+mn-ea"/>
              </a:rPr>
              <a:t>– </a:t>
            </a:r>
            <a:r>
              <a:rPr lang="zh-CN" altLang="en-US" sz="2400" dirty="0">
                <a:sym typeface="+mn-ea"/>
              </a:rPr>
              <a:t>基于配电网问题特性的表征学习</a:t>
            </a:r>
            <a:endParaRPr lang="en-US" altLang="en-US" dirty="0">
              <a:sym typeface="+mn-ea"/>
            </a:endParaRPr>
          </a:p>
        </p:txBody>
      </p:sp>
      <p:sp>
        <p:nvSpPr>
          <p:cNvPr id="2" name="内容占位符 1"/>
          <p:cNvSpPr>
            <a:spLocks noGrp="1"/>
          </p:cNvSpPr>
          <p:nvPr>
            <p:ph idx="1"/>
          </p:nvPr>
        </p:nvSpPr>
        <p:spPr/>
        <p:txBody>
          <a:bodyPr/>
          <a:lstStyle/>
          <a:p>
            <a:r>
              <a:rPr lang="zh-CN" altLang="en-US"/>
              <a:t>实验可视化结果，</a:t>
            </a:r>
            <a:r>
              <a:rPr lang="en-US" altLang="zh-CN"/>
              <a:t>attention weight</a:t>
            </a:r>
            <a:r>
              <a:rPr lang="zh-CN" altLang="en-US"/>
              <a:t>可视化</a:t>
            </a:r>
            <a:endParaRPr lang="en-US" altLang="zh-CN"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23</a:t>
            </a:fld>
            <a:endParaRPr lang="en-US" altLang="zh-CN" noProof="0"/>
          </a:p>
        </p:txBody>
      </p:sp>
      <p:grpSp>
        <p:nvGrpSpPr>
          <p:cNvPr id="18" name="组合 17">
            <a:extLst>
              <a:ext uri="{FF2B5EF4-FFF2-40B4-BE49-F238E27FC236}">
                <a16:creationId xmlns:a16="http://schemas.microsoft.com/office/drawing/2014/main" id="{0C233822-B0B4-49C0-83A7-33BAE7E3D98A}"/>
              </a:ext>
            </a:extLst>
          </p:cNvPr>
          <p:cNvGrpSpPr/>
          <p:nvPr/>
        </p:nvGrpSpPr>
        <p:grpSpPr>
          <a:xfrm>
            <a:off x="2138842" y="1819837"/>
            <a:ext cx="4556492" cy="1887098"/>
            <a:chOff x="3910521" y="1803533"/>
            <a:chExt cx="4844788" cy="2154122"/>
          </a:xfrm>
        </p:grpSpPr>
        <p:pic>
          <p:nvPicPr>
            <p:cNvPr id="19" name="图片 18">
              <a:extLst>
                <a:ext uri="{FF2B5EF4-FFF2-40B4-BE49-F238E27FC236}">
                  <a16:creationId xmlns:a16="http://schemas.microsoft.com/office/drawing/2014/main" id="{72876D03-8EBD-4A8C-8469-5F468D1AE494}"/>
                </a:ext>
              </a:extLst>
            </p:cNvPr>
            <p:cNvPicPr>
              <a:picLocks noChangeAspect="1"/>
            </p:cNvPicPr>
            <p:nvPr/>
          </p:nvPicPr>
          <p:blipFill>
            <a:blip r:embed="rId3"/>
            <a:stretch>
              <a:fillRect/>
            </a:stretch>
          </p:blipFill>
          <p:spPr>
            <a:xfrm>
              <a:off x="3910521" y="1803533"/>
              <a:ext cx="4844788" cy="1787310"/>
            </a:xfrm>
            <a:prstGeom prst="rect">
              <a:avLst/>
            </a:prstGeom>
          </p:spPr>
        </p:pic>
        <p:sp>
          <p:nvSpPr>
            <p:cNvPr id="20" name="文本框 19">
              <a:extLst>
                <a:ext uri="{FF2B5EF4-FFF2-40B4-BE49-F238E27FC236}">
                  <a16:creationId xmlns:a16="http://schemas.microsoft.com/office/drawing/2014/main" id="{353DA11E-D145-44D0-B09F-FF0F0725BB02}"/>
                </a:ext>
              </a:extLst>
            </p:cNvPr>
            <p:cNvSpPr txBox="1"/>
            <p:nvPr/>
          </p:nvSpPr>
          <p:spPr>
            <a:xfrm>
              <a:off x="4857992" y="3588323"/>
              <a:ext cx="2949846" cy="369332"/>
            </a:xfrm>
            <a:prstGeom prst="rect">
              <a:avLst/>
            </a:prstGeom>
            <a:noFill/>
          </p:spPr>
          <p:txBody>
            <a:bodyPr wrap="none" rtlCol="0">
              <a:spAutoFit/>
            </a:bodyPr>
            <a:lstStyle/>
            <a:p>
              <a:r>
                <a:rPr lang="en-US" altLang="zh-CN" dirty="0"/>
                <a:t>322-bus</a:t>
              </a:r>
              <a:r>
                <a:rPr lang="zh-CN" altLang="en-US" dirty="0"/>
                <a:t>电网中的一个区域</a:t>
              </a:r>
            </a:p>
          </p:txBody>
        </p:sp>
      </p:grpSp>
      <p:sp>
        <p:nvSpPr>
          <p:cNvPr id="21" name="文本框 20">
            <a:extLst>
              <a:ext uri="{FF2B5EF4-FFF2-40B4-BE49-F238E27FC236}">
                <a16:creationId xmlns:a16="http://schemas.microsoft.com/office/drawing/2014/main" id="{C4B22BD7-CFA5-4587-ADA0-F3A5B0F4B719}"/>
              </a:ext>
            </a:extLst>
          </p:cNvPr>
          <p:cNvSpPr txBox="1"/>
          <p:nvPr/>
        </p:nvSpPr>
        <p:spPr>
          <a:xfrm>
            <a:off x="2103421" y="5954673"/>
            <a:ext cx="974759" cy="369332"/>
          </a:xfrm>
          <a:prstGeom prst="rect">
            <a:avLst/>
          </a:prstGeom>
          <a:noFill/>
        </p:spPr>
        <p:txBody>
          <a:bodyPr wrap="square" rtlCol="0">
            <a:spAutoFit/>
          </a:bodyPr>
          <a:lstStyle/>
          <a:p>
            <a:r>
              <a:rPr lang="zh-CN" altLang="en-US" dirty="0"/>
              <a:t>电压值</a:t>
            </a:r>
          </a:p>
        </p:txBody>
      </p:sp>
      <p:grpSp>
        <p:nvGrpSpPr>
          <p:cNvPr id="22" name="组合 21">
            <a:extLst>
              <a:ext uri="{FF2B5EF4-FFF2-40B4-BE49-F238E27FC236}">
                <a16:creationId xmlns:a16="http://schemas.microsoft.com/office/drawing/2014/main" id="{A8C5EAA6-92D4-48B5-8AB2-C5D7A7D93ABF}"/>
              </a:ext>
            </a:extLst>
          </p:cNvPr>
          <p:cNvGrpSpPr/>
          <p:nvPr/>
        </p:nvGrpSpPr>
        <p:grpSpPr>
          <a:xfrm>
            <a:off x="4946832" y="3910837"/>
            <a:ext cx="3212736" cy="2283877"/>
            <a:chOff x="6976420" y="3998858"/>
            <a:chExt cx="3416011" cy="2607046"/>
          </a:xfrm>
        </p:grpSpPr>
        <p:sp>
          <p:nvSpPr>
            <p:cNvPr id="23" name="文本框 22">
              <a:extLst>
                <a:ext uri="{FF2B5EF4-FFF2-40B4-BE49-F238E27FC236}">
                  <a16:creationId xmlns:a16="http://schemas.microsoft.com/office/drawing/2014/main" id="{0384591D-69C9-49CF-BFAB-6367BCD03CDF}"/>
                </a:ext>
              </a:extLst>
            </p:cNvPr>
            <p:cNvSpPr txBox="1"/>
            <p:nvPr/>
          </p:nvSpPr>
          <p:spPr>
            <a:xfrm>
              <a:off x="7916872" y="6236572"/>
              <a:ext cx="1837362" cy="369332"/>
            </a:xfrm>
            <a:prstGeom prst="rect">
              <a:avLst/>
            </a:prstGeom>
            <a:noFill/>
          </p:spPr>
          <p:txBody>
            <a:bodyPr wrap="none" rtlCol="0">
              <a:spAutoFit/>
            </a:bodyPr>
            <a:lstStyle/>
            <a:p>
              <a:r>
                <a:rPr lang="en-US" altLang="zh-CN" dirty="0"/>
                <a:t>Attention weight</a:t>
              </a:r>
              <a:endParaRPr lang="zh-CN" altLang="en-US" dirty="0"/>
            </a:p>
          </p:txBody>
        </p:sp>
        <p:pic>
          <p:nvPicPr>
            <p:cNvPr id="24" name="Picture 2">
              <a:extLst>
                <a:ext uri="{FF2B5EF4-FFF2-40B4-BE49-F238E27FC236}">
                  <a16:creationId xmlns:a16="http://schemas.microsoft.com/office/drawing/2014/main" id="{9F7B03C3-EC74-4B1F-A2A1-342553F0C5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6420" y="3998858"/>
              <a:ext cx="3416011" cy="2359637"/>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4">
            <a:extLst>
              <a:ext uri="{FF2B5EF4-FFF2-40B4-BE49-F238E27FC236}">
                <a16:creationId xmlns:a16="http://schemas.microsoft.com/office/drawing/2014/main" id="{E999B934-EFA6-42BB-B5C4-A19E33CB18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431" y="3863672"/>
            <a:ext cx="3134580" cy="2200062"/>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0255E6AC-E492-4AD2-9643-8F7AEAB3EB51}"/>
              </a:ext>
            </a:extLst>
          </p:cNvPr>
          <p:cNvSpPr txBox="1"/>
          <p:nvPr/>
        </p:nvSpPr>
        <p:spPr>
          <a:xfrm>
            <a:off x="3827929" y="2693265"/>
            <a:ext cx="727183" cy="276999"/>
          </a:xfrm>
          <a:prstGeom prst="rect">
            <a:avLst/>
          </a:prstGeom>
          <a:noFill/>
        </p:spPr>
        <p:txBody>
          <a:bodyPr wrap="square" rtlCol="0">
            <a:spAutoFit/>
          </a:bodyPr>
          <a:lstStyle/>
          <a:p>
            <a:r>
              <a:rPr lang="zh-CN" altLang="en-US" sz="1200" dirty="0">
                <a:solidFill>
                  <a:srgbClr val="FF0000"/>
                </a:solidFill>
              </a:rPr>
              <a:t>智能体</a:t>
            </a:r>
          </a:p>
        </p:txBody>
      </p:sp>
    </p:spTree>
    <p:extLst>
      <p:ext uri="{BB962C8B-B14F-4D97-AF65-F5344CB8AC3E}">
        <p14:creationId xmlns:p14="http://schemas.microsoft.com/office/powerpoint/2010/main" val="12472266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纲要</a:t>
            </a:r>
            <a:endParaRPr lang="en-US" altLang="zh-CN" dirty="0"/>
          </a:p>
        </p:txBody>
      </p:sp>
      <p:sp>
        <p:nvSpPr>
          <p:cNvPr id="2" name="内容占位符 1"/>
          <p:cNvSpPr>
            <a:spLocks noGrp="1"/>
          </p:cNvSpPr>
          <p:nvPr>
            <p:ph idx="1"/>
          </p:nvPr>
        </p:nvSpPr>
        <p:spPr/>
        <p:txBody>
          <a:bodyPr/>
          <a:lstStyle/>
          <a:p>
            <a:pPr>
              <a:lnSpc>
                <a:spcPct val="150000"/>
              </a:lnSpc>
            </a:pPr>
            <a:r>
              <a:rPr lang="zh-CN" altLang="en-US" dirty="0">
                <a:solidFill>
                  <a:schemeClr val="bg1">
                    <a:lumMod val="75000"/>
                  </a:schemeClr>
                </a:solidFill>
              </a:rPr>
              <a:t>选题依据</a:t>
            </a:r>
            <a:endParaRPr lang="en-US" altLang="zh-CN" dirty="0">
              <a:solidFill>
                <a:schemeClr val="bg1">
                  <a:lumMod val="75000"/>
                </a:schemeClr>
              </a:solidFill>
            </a:endParaRPr>
          </a:p>
          <a:p>
            <a:pPr>
              <a:lnSpc>
                <a:spcPct val="150000"/>
              </a:lnSpc>
            </a:pPr>
            <a:r>
              <a:rPr lang="zh-CN" altLang="en-US" dirty="0">
                <a:solidFill>
                  <a:schemeClr val="bg1">
                    <a:lumMod val="75000"/>
                  </a:schemeClr>
                </a:solidFill>
              </a:rPr>
              <a:t>研究现状</a:t>
            </a:r>
            <a:endParaRPr lang="en-US" altLang="zh-CN" dirty="0">
              <a:solidFill>
                <a:schemeClr val="bg1">
                  <a:lumMod val="75000"/>
                </a:schemeClr>
              </a:solidFill>
            </a:endParaRPr>
          </a:p>
          <a:p>
            <a:pPr>
              <a:lnSpc>
                <a:spcPct val="150000"/>
              </a:lnSpc>
            </a:pPr>
            <a:r>
              <a:rPr lang="zh-CN" altLang="en-US" dirty="0"/>
              <a:t>研究内容</a:t>
            </a:r>
            <a:endParaRPr lang="en-US" altLang="zh-CN" dirty="0"/>
          </a:p>
          <a:p>
            <a:pPr lvl="1">
              <a:lnSpc>
                <a:spcPct val="150000"/>
              </a:lnSpc>
            </a:pPr>
            <a:r>
              <a:rPr lang="zh-CN" altLang="en-US" dirty="0">
                <a:solidFill>
                  <a:schemeClr val="bg1">
                    <a:lumMod val="75000"/>
                  </a:schemeClr>
                </a:solidFill>
              </a:rPr>
              <a:t>基于配电网问题特性的表征学习研究</a:t>
            </a:r>
            <a:endParaRPr lang="en-US" altLang="zh-CN" dirty="0">
              <a:solidFill>
                <a:schemeClr val="bg1">
                  <a:lumMod val="75000"/>
                </a:schemeClr>
              </a:solidFill>
            </a:endParaRPr>
          </a:p>
          <a:p>
            <a:pPr lvl="1">
              <a:lnSpc>
                <a:spcPct val="150000"/>
              </a:lnSpc>
            </a:pPr>
            <a:r>
              <a:rPr lang="zh-CN" altLang="en-US" dirty="0"/>
              <a:t>针对配电网自动电压控制问题的安全强化学习研究</a:t>
            </a:r>
            <a:endParaRPr lang="en-US" altLang="zh-CN" dirty="0"/>
          </a:p>
          <a:p>
            <a:pPr>
              <a:lnSpc>
                <a:spcPct val="150000"/>
              </a:lnSpc>
            </a:pPr>
            <a:r>
              <a:rPr lang="zh-CN" altLang="en-US" dirty="0">
                <a:solidFill>
                  <a:schemeClr val="bg1">
                    <a:lumMod val="75000"/>
                  </a:schemeClr>
                </a:solidFill>
              </a:rPr>
              <a:t>初步成果与进度安排</a:t>
            </a:r>
            <a:endParaRPr lang="en-US" altLang="zh-CN" dirty="0">
              <a:solidFill>
                <a:schemeClr val="bg1">
                  <a:lumMod val="75000"/>
                </a:schemeClr>
              </a:solidFill>
            </a:endParaRPr>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24</a:t>
            </a:fld>
            <a:endParaRPr lang="en-US" altLang="zh-CN" noProof="0"/>
          </a:p>
        </p:txBody>
      </p:sp>
    </p:spTree>
    <p:extLst>
      <p:ext uri="{BB962C8B-B14F-4D97-AF65-F5344CB8AC3E}">
        <p14:creationId xmlns:p14="http://schemas.microsoft.com/office/powerpoint/2010/main" val="75320548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dirty="0"/>
              <a:t>研究内容</a:t>
            </a:r>
            <a:r>
              <a:rPr lang="en-US" altLang="zh-CN" dirty="0"/>
              <a:t>2 </a:t>
            </a:r>
            <a:r>
              <a:rPr lang="en-US" altLang="zh-CN" sz="2400" dirty="0"/>
              <a:t>– </a:t>
            </a:r>
            <a:r>
              <a:rPr lang="zh-CN" altLang="en-US" sz="2400" dirty="0"/>
              <a:t>针对自动电压控制的安全强化学习</a:t>
            </a:r>
            <a:endParaRPr lang="en-US" altLang="zh-CN" dirty="0"/>
          </a:p>
        </p:txBody>
      </p:sp>
      <p:sp>
        <p:nvSpPr>
          <p:cNvPr id="2" name="内容占位符 1"/>
          <p:cNvSpPr>
            <a:spLocks noGrp="1"/>
          </p:cNvSpPr>
          <p:nvPr>
            <p:ph idx="1"/>
          </p:nvPr>
        </p:nvSpPr>
        <p:spPr/>
        <p:txBody>
          <a:bodyPr/>
          <a:lstStyle/>
          <a:p>
            <a:r>
              <a:rPr lang="zh-CN" altLang="en-US" dirty="0"/>
              <a:t>由研究内容</a:t>
            </a:r>
            <a:r>
              <a:rPr lang="en-US" altLang="zh-CN" dirty="0"/>
              <a:t>1</a:t>
            </a:r>
            <a:r>
              <a:rPr lang="zh-CN" altLang="en-US" dirty="0"/>
              <a:t>的实验结果可知，在夏天控制电压很有挑战性。</a:t>
            </a:r>
            <a:endParaRPr lang="en-US" altLang="zh-CN" dirty="0"/>
          </a:p>
          <a:p>
            <a:r>
              <a:rPr lang="zh-CN" altLang="en-US" dirty="0"/>
              <a:t>在实际应用中，把电压控制在安全范围内尤为关键，而不仅仅是让电压与能量损失的加权奖励尽可能大。</a:t>
            </a:r>
            <a:endParaRPr lang="en-US" altLang="zh-CN" dirty="0"/>
          </a:p>
          <a:p>
            <a:endParaRPr lang="en-US" altLang="zh-CN" dirty="0"/>
          </a:p>
          <a:p>
            <a:endParaRPr lang="en-US" altLang="zh-CN" dirty="0"/>
          </a:p>
          <a:p>
            <a:endParaRPr lang="en-US" altLang="zh-CN" dirty="0"/>
          </a:p>
          <a:p>
            <a:r>
              <a:rPr lang="zh-CN" altLang="en-US" dirty="0"/>
              <a:t>将问题建模成安全强化学习</a:t>
            </a:r>
            <a:r>
              <a:rPr lang="en-US" altLang="zh-CN" dirty="0"/>
              <a:t>(Constrained-MDP)</a:t>
            </a:r>
            <a:r>
              <a:rPr lang="zh-CN" altLang="en-US" dirty="0"/>
              <a:t>问题</a:t>
            </a:r>
            <a:endParaRPr lang="en-US" altLang="zh-CN"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25</a:t>
            </a:fld>
            <a:endParaRPr lang="en-US" altLang="zh-CN" noProof="0"/>
          </a:p>
        </p:txBody>
      </p:sp>
      <p:pic>
        <p:nvPicPr>
          <p:cNvPr id="5" name="图片 4">
            <a:extLst>
              <a:ext uri="{FF2B5EF4-FFF2-40B4-BE49-F238E27FC236}">
                <a16:creationId xmlns:a16="http://schemas.microsoft.com/office/drawing/2014/main" id="{F804F2E9-B0E0-4401-B7BD-A63E612220B7}"/>
              </a:ext>
            </a:extLst>
          </p:cNvPr>
          <p:cNvPicPr>
            <a:picLocks noChangeAspect="1"/>
          </p:cNvPicPr>
          <p:nvPr/>
        </p:nvPicPr>
        <p:blipFill>
          <a:blip r:embed="rId3"/>
          <a:stretch>
            <a:fillRect/>
          </a:stretch>
        </p:blipFill>
        <p:spPr>
          <a:xfrm>
            <a:off x="2270726" y="4786683"/>
            <a:ext cx="4898454" cy="1069661"/>
          </a:xfrm>
          <a:prstGeom prst="rect">
            <a:avLst/>
          </a:prstGeom>
        </p:spPr>
      </p:pic>
      <p:pic>
        <p:nvPicPr>
          <p:cNvPr id="7" name="图片 6">
            <a:extLst>
              <a:ext uri="{FF2B5EF4-FFF2-40B4-BE49-F238E27FC236}">
                <a16:creationId xmlns:a16="http://schemas.microsoft.com/office/drawing/2014/main" id="{703400F3-DF9D-4521-96B7-30FA78678CDC}"/>
              </a:ext>
            </a:extLst>
          </p:cNvPr>
          <p:cNvPicPr>
            <a:picLocks noChangeAspect="1"/>
          </p:cNvPicPr>
          <p:nvPr/>
        </p:nvPicPr>
        <p:blipFill>
          <a:blip r:embed="rId4"/>
          <a:stretch>
            <a:fillRect/>
          </a:stretch>
        </p:blipFill>
        <p:spPr>
          <a:xfrm>
            <a:off x="2708113" y="3001897"/>
            <a:ext cx="3734124" cy="784928"/>
          </a:xfrm>
          <a:prstGeom prst="rect">
            <a:avLst/>
          </a:prstGeom>
        </p:spPr>
      </p:pic>
      <p:sp>
        <p:nvSpPr>
          <p:cNvPr id="8" name="矩形 7">
            <a:extLst>
              <a:ext uri="{FF2B5EF4-FFF2-40B4-BE49-F238E27FC236}">
                <a16:creationId xmlns:a16="http://schemas.microsoft.com/office/drawing/2014/main" id="{C69140E0-CB14-40B7-8CD1-4BEACFDF928C}"/>
              </a:ext>
            </a:extLst>
          </p:cNvPr>
          <p:cNvSpPr/>
          <p:nvPr/>
        </p:nvSpPr>
        <p:spPr bwMode="auto">
          <a:xfrm>
            <a:off x="3297318" y="2919492"/>
            <a:ext cx="1577788" cy="784928"/>
          </a:xfrm>
          <a:prstGeom prst="rect">
            <a:avLst/>
          </a:prstGeom>
          <a:no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11" name="矩形 10">
            <a:extLst>
              <a:ext uri="{FF2B5EF4-FFF2-40B4-BE49-F238E27FC236}">
                <a16:creationId xmlns:a16="http://schemas.microsoft.com/office/drawing/2014/main" id="{2CA7BA61-CC4F-4C67-A130-496EF8CA47F4}"/>
              </a:ext>
            </a:extLst>
          </p:cNvPr>
          <p:cNvSpPr/>
          <p:nvPr/>
        </p:nvSpPr>
        <p:spPr bwMode="auto">
          <a:xfrm>
            <a:off x="5464311" y="3065928"/>
            <a:ext cx="837877" cy="510989"/>
          </a:xfrm>
          <a:prstGeom prst="rect">
            <a:avLst/>
          </a:prstGeom>
          <a:no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9" name="文本框 8">
            <a:extLst>
              <a:ext uri="{FF2B5EF4-FFF2-40B4-BE49-F238E27FC236}">
                <a16:creationId xmlns:a16="http://schemas.microsoft.com/office/drawing/2014/main" id="{365E0761-EB2B-418A-BEFE-E4CC72F361BE}"/>
              </a:ext>
            </a:extLst>
          </p:cNvPr>
          <p:cNvSpPr txBox="1"/>
          <p:nvPr/>
        </p:nvSpPr>
        <p:spPr>
          <a:xfrm>
            <a:off x="3416798" y="3777856"/>
            <a:ext cx="1338828" cy="369332"/>
          </a:xfrm>
          <a:prstGeom prst="rect">
            <a:avLst/>
          </a:prstGeom>
          <a:noFill/>
        </p:spPr>
        <p:txBody>
          <a:bodyPr wrap="none" rtlCol="0">
            <a:spAutoFit/>
          </a:bodyPr>
          <a:lstStyle/>
          <a:p>
            <a:r>
              <a:rPr lang="zh-CN" altLang="en-US" dirty="0">
                <a:solidFill>
                  <a:srgbClr val="FF0000"/>
                </a:solidFill>
              </a:rPr>
              <a:t>电压惩罚项</a:t>
            </a:r>
          </a:p>
        </p:txBody>
      </p:sp>
      <p:sp>
        <p:nvSpPr>
          <p:cNvPr id="13" name="文本框 12">
            <a:extLst>
              <a:ext uri="{FF2B5EF4-FFF2-40B4-BE49-F238E27FC236}">
                <a16:creationId xmlns:a16="http://schemas.microsoft.com/office/drawing/2014/main" id="{CD1338D6-9ED9-4670-87F4-A5E961DA20B0}"/>
              </a:ext>
            </a:extLst>
          </p:cNvPr>
          <p:cNvSpPr txBox="1"/>
          <p:nvPr/>
        </p:nvSpPr>
        <p:spPr>
          <a:xfrm>
            <a:off x="5255809" y="3786825"/>
            <a:ext cx="1338828" cy="369332"/>
          </a:xfrm>
          <a:prstGeom prst="rect">
            <a:avLst/>
          </a:prstGeom>
          <a:noFill/>
        </p:spPr>
        <p:txBody>
          <a:bodyPr wrap="none" rtlCol="0">
            <a:spAutoFit/>
          </a:bodyPr>
          <a:lstStyle/>
          <a:p>
            <a:r>
              <a:rPr lang="zh-CN" altLang="en-US" dirty="0">
                <a:solidFill>
                  <a:srgbClr val="FF0000"/>
                </a:solidFill>
              </a:rPr>
              <a:t>电能损失项</a:t>
            </a:r>
          </a:p>
        </p:txBody>
      </p:sp>
    </p:spTree>
    <p:extLst>
      <p:ext uri="{BB962C8B-B14F-4D97-AF65-F5344CB8AC3E}">
        <p14:creationId xmlns:p14="http://schemas.microsoft.com/office/powerpoint/2010/main" val="22065569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dirty="0"/>
              <a:t>研究内容</a:t>
            </a:r>
            <a:r>
              <a:rPr lang="en-US" altLang="zh-CN" dirty="0"/>
              <a:t>2 </a:t>
            </a:r>
            <a:r>
              <a:rPr lang="en-US" altLang="zh-CN" sz="2400" dirty="0"/>
              <a:t>– </a:t>
            </a:r>
            <a:r>
              <a:rPr lang="zh-CN" altLang="en-US" sz="2400" dirty="0"/>
              <a:t>针对自动电压控制的安全强化学习</a:t>
            </a:r>
            <a:endParaRPr lang="en-US" altLang="zh-CN" dirty="0"/>
          </a:p>
        </p:txBody>
      </p:sp>
      <p:sp>
        <p:nvSpPr>
          <p:cNvPr id="2" name="内容占位符 1"/>
          <p:cNvSpPr>
            <a:spLocks noGrp="1"/>
          </p:cNvSpPr>
          <p:nvPr>
            <p:ph idx="1"/>
          </p:nvPr>
        </p:nvSpPr>
        <p:spPr/>
        <p:txBody>
          <a:bodyPr/>
          <a:lstStyle/>
          <a:p>
            <a:r>
              <a:rPr lang="zh-CN" altLang="en-US" dirty="0"/>
              <a:t>在训练过程中引入</a:t>
            </a:r>
            <a:r>
              <a:rPr lang="en-US" altLang="zh-CN" dirty="0"/>
              <a:t>safety filter</a:t>
            </a:r>
          </a:p>
          <a:p>
            <a:pPr lvl="1"/>
            <a:r>
              <a:rPr lang="zh-CN" altLang="en-US" dirty="0"/>
              <a:t>通过</a:t>
            </a:r>
            <a:r>
              <a:rPr lang="en-US" altLang="zh-CN" dirty="0"/>
              <a:t>safety filter</a:t>
            </a:r>
            <a:r>
              <a:rPr lang="zh-CN" altLang="en-US" dirty="0"/>
              <a:t>纠正不安全的动作</a:t>
            </a:r>
            <a:endParaRPr lang="en-US" altLang="zh-CN" dirty="0"/>
          </a:p>
          <a:p>
            <a:pPr lvl="1"/>
            <a:endParaRPr lang="en-US" altLang="zh-CN" dirty="0"/>
          </a:p>
          <a:p>
            <a:pPr lvl="1"/>
            <a:endParaRPr lang="en-US" altLang="zh-CN" dirty="0"/>
          </a:p>
          <a:p>
            <a:pPr marL="471170" lvl="1" indent="0">
              <a:buNone/>
            </a:pPr>
            <a:endParaRPr lang="en-US" altLang="zh-CN" dirty="0"/>
          </a:p>
          <a:p>
            <a:pPr marL="471170" lvl="1" indent="0">
              <a:buNone/>
            </a:pPr>
            <a:endParaRPr lang="en-US" altLang="zh-CN" dirty="0"/>
          </a:p>
          <a:p>
            <a:r>
              <a:rPr lang="zh-CN" altLang="en-US" dirty="0"/>
              <a:t>测试过程中去除</a:t>
            </a:r>
            <a:endParaRPr lang="en-US" altLang="zh-CN"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26</a:t>
            </a:fld>
            <a:endParaRPr lang="en-US" altLang="zh-CN" noProof="0"/>
          </a:p>
        </p:txBody>
      </p:sp>
      <p:pic>
        <p:nvPicPr>
          <p:cNvPr id="6" name="图片 5">
            <a:extLst>
              <a:ext uri="{FF2B5EF4-FFF2-40B4-BE49-F238E27FC236}">
                <a16:creationId xmlns:a16="http://schemas.microsoft.com/office/drawing/2014/main" id="{7062A7CE-26C2-45D3-ACC2-FC6A48EAAA63}"/>
              </a:ext>
            </a:extLst>
          </p:cNvPr>
          <p:cNvPicPr>
            <a:picLocks noChangeAspect="1"/>
          </p:cNvPicPr>
          <p:nvPr/>
        </p:nvPicPr>
        <p:blipFill>
          <a:blip r:embed="rId3"/>
          <a:stretch>
            <a:fillRect/>
          </a:stretch>
        </p:blipFill>
        <p:spPr>
          <a:xfrm>
            <a:off x="777427" y="4153054"/>
            <a:ext cx="4424521" cy="2354110"/>
          </a:xfrm>
          <a:prstGeom prst="rect">
            <a:avLst/>
          </a:prstGeom>
        </p:spPr>
      </p:pic>
      <p:pic>
        <p:nvPicPr>
          <p:cNvPr id="7" name="图片 6">
            <a:extLst>
              <a:ext uri="{FF2B5EF4-FFF2-40B4-BE49-F238E27FC236}">
                <a16:creationId xmlns:a16="http://schemas.microsoft.com/office/drawing/2014/main" id="{1EA0314A-E0B4-4C81-810A-16FE8772BB80}"/>
              </a:ext>
            </a:extLst>
          </p:cNvPr>
          <p:cNvPicPr>
            <a:picLocks noChangeAspect="1"/>
          </p:cNvPicPr>
          <p:nvPr/>
        </p:nvPicPr>
        <p:blipFill>
          <a:blip r:embed="rId4"/>
          <a:stretch>
            <a:fillRect/>
          </a:stretch>
        </p:blipFill>
        <p:spPr>
          <a:xfrm>
            <a:off x="1298919" y="2180005"/>
            <a:ext cx="3783505" cy="1248995"/>
          </a:xfrm>
          <a:prstGeom prst="rect">
            <a:avLst/>
          </a:prstGeom>
        </p:spPr>
      </p:pic>
      <p:pic>
        <p:nvPicPr>
          <p:cNvPr id="3" name="图片 2">
            <a:extLst>
              <a:ext uri="{FF2B5EF4-FFF2-40B4-BE49-F238E27FC236}">
                <a16:creationId xmlns:a16="http://schemas.microsoft.com/office/drawing/2014/main" id="{DBBC1656-04C4-4894-BF2E-8CB90D80FF6B}"/>
              </a:ext>
            </a:extLst>
          </p:cNvPr>
          <p:cNvPicPr>
            <a:picLocks noChangeAspect="1"/>
          </p:cNvPicPr>
          <p:nvPr/>
        </p:nvPicPr>
        <p:blipFill>
          <a:blip r:embed="rId5"/>
          <a:stretch>
            <a:fillRect/>
          </a:stretch>
        </p:blipFill>
        <p:spPr>
          <a:xfrm>
            <a:off x="5412637" y="1373693"/>
            <a:ext cx="3163038" cy="4874707"/>
          </a:xfrm>
          <a:prstGeom prst="rect">
            <a:avLst/>
          </a:prstGeom>
        </p:spPr>
      </p:pic>
      <p:sp>
        <p:nvSpPr>
          <p:cNvPr id="4" name="矩形 3">
            <a:extLst>
              <a:ext uri="{FF2B5EF4-FFF2-40B4-BE49-F238E27FC236}">
                <a16:creationId xmlns:a16="http://schemas.microsoft.com/office/drawing/2014/main" id="{33320342-E3C2-4569-9339-F36F94042C08}"/>
              </a:ext>
            </a:extLst>
          </p:cNvPr>
          <p:cNvSpPr/>
          <p:nvPr/>
        </p:nvSpPr>
        <p:spPr bwMode="auto">
          <a:xfrm>
            <a:off x="5827059" y="3021106"/>
            <a:ext cx="2631141" cy="609600"/>
          </a:xfrm>
          <a:prstGeom prst="rect">
            <a:avLst/>
          </a:prstGeom>
          <a:noFill/>
          <a:ln>
            <a:noFill/>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8" name="矩形 7">
            <a:extLst>
              <a:ext uri="{FF2B5EF4-FFF2-40B4-BE49-F238E27FC236}">
                <a16:creationId xmlns:a16="http://schemas.microsoft.com/office/drawing/2014/main" id="{0304C277-D5B6-4F71-A74B-28833D15B4F6}"/>
              </a:ext>
            </a:extLst>
          </p:cNvPr>
          <p:cNvSpPr/>
          <p:nvPr/>
        </p:nvSpPr>
        <p:spPr bwMode="auto">
          <a:xfrm>
            <a:off x="5827058" y="3084501"/>
            <a:ext cx="2446301" cy="6096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Tree>
    <p:extLst>
      <p:ext uri="{BB962C8B-B14F-4D97-AF65-F5344CB8AC3E}">
        <p14:creationId xmlns:p14="http://schemas.microsoft.com/office/powerpoint/2010/main" val="2354215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dirty="0"/>
              <a:t>研究内容</a:t>
            </a:r>
            <a:r>
              <a:rPr lang="en-US" altLang="zh-CN" dirty="0"/>
              <a:t>2 </a:t>
            </a:r>
            <a:r>
              <a:rPr lang="en-US" altLang="zh-CN" sz="2400" dirty="0"/>
              <a:t>– </a:t>
            </a:r>
            <a:r>
              <a:rPr lang="zh-CN" altLang="en-US" sz="2400" dirty="0"/>
              <a:t>针对自动电压控制的安全强化学习</a:t>
            </a:r>
            <a:endParaRPr lang="en-US" altLang="zh-CN" dirty="0"/>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基于</a:t>
                </a:r>
                <a:r>
                  <a:rPr lang="en-US" altLang="zh-CN" dirty="0"/>
                  <a:t>Droop Control</a:t>
                </a:r>
                <a:r>
                  <a:rPr lang="zh-CN" altLang="en-US" dirty="0"/>
                  <a:t>的</a:t>
                </a:r>
                <a:r>
                  <a:rPr lang="en-US" altLang="zh-CN" dirty="0"/>
                  <a:t>safety filter</a:t>
                </a:r>
                <a:r>
                  <a:rPr lang="zh-CN" altLang="en-US" dirty="0"/>
                  <a:t>模块</a:t>
                </a:r>
                <a:endParaRPr lang="en-US" altLang="zh-CN" dirty="0"/>
              </a:p>
              <a:p>
                <a:pPr lvl="1"/>
                <a:r>
                  <a:rPr lang="zh-CN" altLang="en-US" dirty="0"/>
                  <a:t>采用电压控制里传统方法</a:t>
                </a:r>
                <a:r>
                  <a:rPr lang="en-US" altLang="zh-CN" dirty="0"/>
                  <a:t>droop control</a:t>
                </a:r>
                <a:r>
                  <a:rPr lang="zh-CN" altLang="en-US" dirty="0"/>
                  <a:t>来作为</a:t>
                </a:r>
                <a:r>
                  <a:rPr lang="en-US" altLang="zh-CN" dirty="0"/>
                  <a:t>safety filter</a:t>
                </a:r>
              </a:p>
              <a:p>
                <a:pPr lvl="1"/>
                <a:r>
                  <a:rPr lang="zh-CN" altLang="en-US" dirty="0"/>
                  <a:t>根据</a:t>
                </a:r>
                <a:r>
                  <a:rPr lang="en-US" altLang="zh-CN" dirty="0"/>
                  <a:t>offline data</a:t>
                </a:r>
                <a:r>
                  <a:rPr lang="zh-CN" altLang="en-US" dirty="0"/>
                  <a:t>学出</a:t>
                </a:r>
                <a:r>
                  <a:rPr lang="en-US" altLang="zh-CN" dirty="0"/>
                  <a:t>transition function</a:t>
                </a:r>
                <a:r>
                  <a:rPr lang="zh-CN" altLang="en-US" dirty="0"/>
                  <a:t>，</a:t>
                </a:r>
                <a:r>
                  <a:rPr lang="en-US" altLang="zh-CN" dirty="0"/>
                  <a:t>droop control</a:t>
                </a:r>
                <a:r>
                  <a:rPr lang="zh-CN" altLang="en-US" dirty="0"/>
                  <a:t>将利用</a:t>
                </a:r>
                <a:r>
                  <a:rPr lang="en-US" altLang="zh-CN" dirty="0"/>
                  <a:t>transition function</a:t>
                </a:r>
                <a:r>
                  <a:rPr lang="zh-CN" altLang="en-US" dirty="0"/>
                  <a:t>来迭代</a:t>
                </a:r>
                <a:endParaRPr lang="en-US" altLang="zh-CN" dirty="0"/>
              </a:p>
              <a:p>
                <a:pPr lvl="1"/>
                <a:r>
                  <a:rPr lang="en-US" altLang="zh-CN" dirty="0"/>
                  <a:t>Reward</a:t>
                </a:r>
                <a:r>
                  <a:rPr lang="zh-CN" altLang="en-US" dirty="0"/>
                  <a:t>定义为：</a:t>
                </a:r>
                <a14:m>
                  <m:oMath xmlns:m="http://schemas.openxmlformats.org/officeDocument/2006/math">
                    <m:r>
                      <a:rPr lang="en-US" altLang="zh-CN">
                        <a:latin typeface="Cambria Math" panose="02040503050406030204" pitchFamily="18" charset="0"/>
                      </a:rPr>
                      <m:t>𝑅𝑒𝑤𝑎𝑟𝑑</m:t>
                    </m:r>
                    <m:r>
                      <a:rPr lang="en-US" altLang="zh-CN">
                        <a:latin typeface="Cambria Math" panose="02040503050406030204" pitchFamily="18" charset="0"/>
                      </a:rPr>
                      <m:t>=</m:t>
                    </m:r>
                    <m:r>
                      <a:rPr lang="en-US" altLang="zh-CN">
                        <a:latin typeface="Cambria Math" panose="02040503050406030204" pitchFamily="18" charset="0"/>
                      </a:rPr>
                      <m:t>𝑅𝑒𝑤𝑎𝑟</m:t>
                    </m:r>
                    <m:sSub>
                      <m:sSubPr>
                        <m:ctrlPr>
                          <a:rPr lang="en-US" altLang="zh-CN" i="1">
                            <a:latin typeface="Cambria Math" panose="02040503050406030204" pitchFamily="18" charset="0"/>
                          </a:rPr>
                        </m:ctrlPr>
                      </m:sSubPr>
                      <m:e>
                        <m:r>
                          <a:rPr lang="en-US" altLang="zh-CN">
                            <a:latin typeface="Cambria Math" panose="02040503050406030204" pitchFamily="18" charset="0"/>
                          </a:rPr>
                          <m:t>𝑑</m:t>
                        </m:r>
                      </m:e>
                      <m:sub>
                        <m:r>
                          <a:rPr lang="en-US" altLang="zh-CN">
                            <a:latin typeface="Cambria Math" panose="02040503050406030204" pitchFamily="18" charset="0"/>
                          </a:rPr>
                          <m:t>𝑒𝑛𝑣</m:t>
                        </m:r>
                      </m:sub>
                    </m:sSub>
                    <m:r>
                      <a:rPr lang="en-US" altLang="zh-CN">
                        <a:latin typeface="Cambria Math" panose="02040503050406030204" pitchFamily="18" charset="0"/>
                      </a:rPr>
                      <m:t>+</m:t>
                    </m:r>
                    <m:r>
                      <a:rPr lang="en-US" altLang="zh-CN">
                        <a:latin typeface="Cambria Math" panose="02040503050406030204" pitchFamily="18" charset="0"/>
                      </a:rPr>
                      <m:t>𝑔</m:t>
                    </m:r>
                    <m:r>
                      <a:rPr lang="en-US" altLang="zh-CN">
                        <a:latin typeface="Cambria Math" panose="02040503050406030204" pitchFamily="18" charset="0"/>
                      </a:rPr>
                      <m:t>(#</m:t>
                    </m:r>
                    <m:r>
                      <a:rPr lang="en-US" altLang="zh-CN">
                        <a:latin typeface="Cambria Math" panose="02040503050406030204" pitchFamily="18" charset="0"/>
                      </a:rPr>
                      <m:t>𝑠𝑓</m:t>
                    </m:r>
                    <m:r>
                      <a:rPr lang="en-US" altLang="zh-CN">
                        <a:latin typeface="Cambria Math" panose="02040503050406030204" pitchFamily="18" charset="0"/>
                      </a:rPr>
                      <m:t>)</m:t>
                    </m:r>
                  </m:oMath>
                </a14:m>
                <a:endParaRPr lang="en-US" altLang="zh-CN" dirty="0"/>
              </a:p>
              <a:p>
                <a:pPr lvl="1"/>
                <a:r>
                  <a:rPr lang="zh-CN" altLang="en-US" dirty="0"/>
                  <a:t>其中</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𝑠𝑓</m:t>
                    </m:r>
                  </m:oMath>
                </a14:m>
                <a:r>
                  <a:rPr lang="zh-CN" altLang="en-US" dirty="0"/>
                  <a:t>表示</a:t>
                </a:r>
                <a:r>
                  <a:rPr lang="en-US" altLang="zh-CN" dirty="0"/>
                  <a:t>safety filter</a:t>
                </a:r>
                <a:r>
                  <a:rPr lang="zh-CN" altLang="en-US" dirty="0"/>
                  <a:t>的迭代次数</a:t>
                </a:r>
                <a:endParaRPr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567055" y="1341755"/>
                <a:ext cx="8119746" cy="5417531"/>
              </a:xfrm>
              <a:blipFill>
                <a:blip r:embed="rId3"/>
                <a:stretch>
                  <a:fillRect l="-676" t="-562"/>
                </a:stretch>
              </a:blipFill>
            </p:spPr>
            <p:txBody>
              <a:bodyPr/>
              <a:lstStyle/>
              <a:p>
                <a:r>
                  <a:rPr lang="zh-CN" altLang="en-US">
                    <a:noFill/>
                  </a:rPr>
                  <a:t> </a:t>
                </a:r>
              </a:p>
            </p:txBody>
          </p:sp>
        </mc:Fallback>
      </mc:AlternateContent>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27</a:t>
            </a:fld>
            <a:endParaRPr lang="en-US" altLang="zh-CN" noProof="0"/>
          </a:p>
        </p:txBody>
      </p:sp>
      <p:pic>
        <p:nvPicPr>
          <p:cNvPr id="10" name="图片 9">
            <a:extLst>
              <a:ext uri="{FF2B5EF4-FFF2-40B4-BE49-F238E27FC236}">
                <a16:creationId xmlns:a16="http://schemas.microsoft.com/office/drawing/2014/main" id="{A28E1419-695B-479C-BEA3-15CD31147565}"/>
              </a:ext>
            </a:extLst>
          </p:cNvPr>
          <p:cNvPicPr/>
          <p:nvPr/>
        </p:nvPicPr>
        <p:blipFill>
          <a:blip r:embed="rId4"/>
          <a:stretch>
            <a:fillRect/>
          </a:stretch>
        </p:blipFill>
        <p:spPr>
          <a:xfrm>
            <a:off x="4840027" y="3877273"/>
            <a:ext cx="3484844" cy="2205318"/>
          </a:xfrm>
          <a:prstGeom prst="rect">
            <a:avLst/>
          </a:prstGeom>
        </p:spPr>
      </p:pic>
      <p:grpSp>
        <p:nvGrpSpPr>
          <p:cNvPr id="26" name="组合 25">
            <a:extLst>
              <a:ext uri="{FF2B5EF4-FFF2-40B4-BE49-F238E27FC236}">
                <a16:creationId xmlns:a16="http://schemas.microsoft.com/office/drawing/2014/main" id="{A874C30F-E84D-4638-99DF-7AD10566D102}"/>
              </a:ext>
            </a:extLst>
          </p:cNvPr>
          <p:cNvGrpSpPr/>
          <p:nvPr/>
        </p:nvGrpSpPr>
        <p:grpSpPr>
          <a:xfrm>
            <a:off x="430304" y="3328521"/>
            <a:ext cx="3209364" cy="1525592"/>
            <a:chOff x="4741165" y="2734234"/>
            <a:chExt cx="3717035" cy="1774454"/>
          </a:xfrm>
        </p:grpSpPr>
        <p:sp>
          <p:nvSpPr>
            <p:cNvPr id="4" name="矩形 3">
              <a:extLst>
                <a:ext uri="{FF2B5EF4-FFF2-40B4-BE49-F238E27FC236}">
                  <a16:creationId xmlns:a16="http://schemas.microsoft.com/office/drawing/2014/main" id="{33320342-E3C2-4569-9339-F36F94042C08}"/>
                </a:ext>
              </a:extLst>
            </p:cNvPr>
            <p:cNvSpPr/>
            <p:nvPr/>
          </p:nvSpPr>
          <p:spPr bwMode="auto">
            <a:xfrm>
              <a:off x="5827059" y="2734234"/>
              <a:ext cx="2631141" cy="609600"/>
            </a:xfrm>
            <a:prstGeom prst="rect">
              <a:avLst/>
            </a:prstGeom>
            <a:noFill/>
            <a:ln>
              <a:noFill/>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19" name="圆角矩形 45">
              <a:extLst>
                <a:ext uri="{FF2B5EF4-FFF2-40B4-BE49-F238E27FC236}">
                  <a16:creationId xmlns:a16="http://schemas.microsoft.com/office/drawing/2014/main" id="{CBC96FF1-FBD8-4886-BAF1-EA3E2C903F08}"/>
                </a:ext>
              </a:extLst>
            </p:cNvPr>
            <p:cNvSpPr/>
            <p:nvPr/>
          </p:nvSpPr>
          <p:spPr>
            <a:xfrm>
              <a:off x="7397760" y="3458845"/>
              <a:ext cx="991331" cy="609599"/>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环境</a:t>
              </a:r>
            </a:p>
          </p:txBody>
        </p:sp>
        <p:sp>
          <p:nvSpPr>
            <p:cNvPr id="20" name="圆角矩形 45">
              <a:extLst>
                <a:ext uri="{FF2B5EF4-FFF2-40B4-BE49-F238E27FC236}">
                  <a16:creationId xmlns:a16="http://schemas.microsoft.com/office/drawing/2014/main" id="{0E9C2E0F-B5A9-451C-B241-D23957F4A1B0}"/>
                </a:ext>
              </a:extLst>
            </p:cNvPr>
            <p:cNvSpPr/>
            <p:nvPr/>
          </p:nvSpPr>
          <p:spPr>
            <a:xfrm>
              <a:off x="4741165" y="3501159"/>
              <a:ext cx="1656161" cy="524973"/>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随机智能体</a:t>
              </a:r>
            </a:p>
          </p:txBody>
        </p:sp>
        <p:sp>
          <p:nvSpPr>
            <p:cNvPr id="18" name="弧形 17">
              <a:extLst>
                <a:ext uri="{FF2B5EF4-FFF2-40B4-BE49-F238E27FC236}">
                  <a16:creationId xmlns:a16="http://schemas.microsoft.com/office/drawing/2014/main" id="{93839067-AD62-4E6E-BCBE-B241FA11F570}"/>
                </a:ext>
              </a:extLst>
            </p:cNvPr>
            <p:cNvSpPr/>
            <p:nvPr/>
          </p:nvSpPr>
          <p:spPr bwMode="auto">
            <a:xfrm>
              <a:off x="6397326" y="3201156"/>
              <a:ext cx="1000434" cy="621516"/>
            </a:xfrm>
            <a:prstGeom prst="arc">
              <a:avLst>
                <a:gd name="adj1" fmla="val 10437830"/>
                <a:gd name="adj2" fmla="val 0"/>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3" name="弧形 22">
              <a:extLst>
                <a:ext uri="{FF2B5EF4-FFF2-40B4-BE49-F238E27FC236}">
                  <a16:creationId xmlns:a16="http://schemas.microsoft.com/office/drawing/2014/main" id="{109F3BD7-533E-45AA-A34B-5114407B390F}"/>
                </a:ext>
              </a:extLst>
            </p:cNvPr>
            <p:cNvSpPr/>
            <p:nvPr/>
          </p:nvSpPr>
          <p:spPr bwMode="auto">
            <a:xfrm rot="10800000">
              <a:off x="6397326" y="3582047"/>
              <a:ext cx="1000434" cy="621516"/>
            </a:xfrm>
            <a:prstGeom prst="arc">
              <a:avLst>
                <a:gd name="adj1" fmla="val 10437830"/>
                <a:gd name="adj2" fmla="val 0"/>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DCB4B55-E1FA-445C-8585-2840ED91719B}"/>
                    </a:ext>
                  </a:extLst>
                </p:cNvPr>
                <p:cNvSpPr txBox="1"/>
                <p:nvPr/>
              </p:nvSpPr>
              <p:spPr>
                <a:xfrm>
                  <a:off x="6684235" y="2820265"/>
                  <a:ext cx="4583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21" name="文本框 20">
                  <a:extLst>
                    <a:ext uri="{FF2B5EF4-FFF2-40B4-BE49-F238E27FC236}">
                      <a16:creationId xmlns:a16="http://schemas.microsoft.com/office/drawing/2014/main" id="{9DCB4B55-E1FA-445C-8585-2840ED91719B}"/>
                    </a:ext>
                  </a:extLst>
                </p:cNvPr>
                <p:cNvSpPr txBox="1">
                  <a:spLocks noRot="1" noChangeAspect="1" noMove="1" noResize="1" noEditPoints="1" noAdjustHandles="1" noChangeArrowheads="1" noChangeShapeType="1" noTextEdit="1"/>
                </p:cNvSpPr>
                <p:nvPr/>
              </p:nvSpPr>
              <p:spPr>
                <a:xfrm>
                  <a:off x="6684235" y="2820265"/>
                  <a:ext cx="458394" cy="369332"/>
                </a:xfrm>
                <a:prstGeom prst="rect">
                  <a:avLst/>
                </a:prstGeom>
                <a:blipFill>
                  <a:blip r:embed="rId5"/>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953E7CC-24FC-4BD0-8457-3716D1C3FF07}"/>
                    </a:ext>
                  </a:extLst>
                </p:cNvPr>
                <p:cNvSpPr txBox="1"/>
                <p:nvPr/>
              </p:nvSpPr>
              <p:spPr>
                <a:xfrm>
                  <a:off x="6710170" y="4139356"/>
                  <a:ext cx="4319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6953E7CC-24FC-4BD0-8457-3716D1C3FF07}"/>
                    </a:ext>
                  </a:extLst>
                </p:cNvPr>
                <p:cNvSpPr txBox="1">
                  <a:spLocks noRot="1" noChangeAspect="1" noMove="1" noResize="1" noEditPoints="1" noAdjustHandles="1" noChangeArrowheads="1" noChangeShapeType="1" noTextEdit="1"/>
                </p:cNvSpPr>
                <p:nvPr/>
              </p:nvSpPr>
              <p:spPr>
                <a:xfrm>
                  <a:off x="6710170" y="4139356"/>
                  <a:ext cx="431913" cy="369332"/>
                </a:xfrm>
                <a:prstGeom prst="rect">
                  <a:avLst/>
                </a:prstGeom>
                <a:blipFill>
                  <a:blip r:embed="rId6"/>
                  <a:stretch>
                    <a:fillRect b="-15385"/>
                  </a:stretch>
                </a:blipFill>
              </p:spPr>
              <p:txBody>
                <a:bodyPr/>
                <a:lstStyle/>
                <a:p>
                  <a:r>
                    <a:rPr lang="zh-CN" altLang="en-US">
                      <a:noFill/>
                    </a:rPr>
                    <a:t> </a:t>
                  </a:r>
                </a:p>
              </p:txBody>
            </p:sp>
          </mc:Fallback>
        </mc:AlternateContent>
      </p:grpSp>
      <p:sp>
        <p:nvSpPr>
          <p:cNvPr id="22" name="圆柱形 21">
            <a:extLst>
              <a:ext uri="{FF2B5EF4-FFF2-40B4-BE49-F238E27FC236}">
                <a16:creationId xmlns:a16="http://schemas.microsoft.com/office/drawing/2014/main" id="{66BF88B2-C29F-4CE4-B90B-9F624309F054}"/>
              </a:ext>
            </a:extLst>
          </p:cNvPr>
          <p:cNvSpPr/>
          <p:nvPr/>
        </p:nvSpPr>
        <p:spPr bwMode="auto">
          <a:xfrm>
            <a:off x="819129" y="5670435"/>
            <a:ext cx="883391" cy="868158"/>
          </a:xfrm>
          <a:prstGeom prst="can">
            <a:avLst/>
          </a:prstGeom>
          <a:solidFill>
            <a:schemeClr val="tx2">
              <a:lumMod val="60000"/>
              <a:lumOff val="40000"/>
            </a:schemeClr>
          </a:solidFill>
          <a:ln>
            <a:solidFill>
              <a:schemeClr val="tx1"/>
            </a:solidFill>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pPr>
            <a:r>
              <a:rPr lang="zh-CN" altLang="en-US" dirty="0">
                <a:solidFill>
                  <a:schemeClr val="tx1"/>
                </a:solidFill>
                <a:latin typeface="Times New Roman" panose="02020603050405020304" charset="0"/>
                <a:ea typeface="黑体" panose="02010609060101010101" charset="-122"/>
                <a:cs typeface="黑体" panose="02010609060101010101" charset="-122"/>
              </a:rPr>
              <a:t>  数据</a:t>
            </a:r>
            <a:endParaRPr kumimoji="0" lang="zh-CN" altLang="en-US" sz="1800" b="0" i="0" u="none" strike="noStrike" cap="none" normalizeH="0" baseline="0" dirty="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4" name="箭头: 下 23">
            <a:extLst>
              <a:ext uri="{FF2B5EF4-FFF2-40B4-BE49-F238E27FC236}">
                <a16:creationId xmlns:a16="http://schemas.microsoft.com/office/drawing/2014/main" id="{C584F4D6-23A5-4399-91BD-AE4A2FA1209E}"/>
              </a:ext>
            </a:extLst>
          </p:cNvPr>
          <p:cNvSpPr/>
          <p:nvPr/>
        </p:nvSpPr>
        <p:spPr bwMode="auto">
          <a:xfrm rot="2450652">
            <a:off x="1652409" y="4861208"/>
            <a:ext cx="331694" cy="832570"/>
          </a:xfrm>
          <a:prstGeom prst="downArrow">
            <a:avLst/>
          </a:prstGeom>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EE0867B5-A81D-41EE-A8D8-58F4DC00A5FA}"/>
                  </a:ext>
                </a:extLst>
              </p:cNvPr>
              <p:cNvSpPr txBox="1"/>
              <p:nvPr/>
            </p:nvSpPr>
            <p:spPr>
              <a:xfrm>
                <a:off x="3133155" y="5925970"/>
                <a:ext cx="15431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m:oMathPara>
                </a14:m>
                <a:endParaRPr lang="zh-CN" altLang="en-US" dirty="0"/>
              </a:p>
            </p:txBody>
          </p:sp>
        </mc:Choice>
        <mc:Fallback xmlns="">
          <p:sp>
            <p:nvSpPr>
              <p:cNvPr id="29" name="文本框 28">
                <a:extLst>
                  <a:ext uri="{FF2B5EF4-FFF2-40B4-BE49-F238E27FC236}">
                    <a16:creationId xmlns:a16="http://schemas.microsoft.com/office/drawing/2014/main" id="{EE0867B5-A81D-41EE-A8D8-58F4DC00A5FA}"/>
                  </a:ext>
                </a:extLst>
              </p:cNvPr>
              <p:cNvSpPr txBox="1">
                <a:spLocks noRot="1" noChangeAspect="1" noMove="1" noResize="1" noEditPoints="1" noAdjustHandles="1" noChangeArrowheads="1" noChangeShapeType="1" noTextEdit="1"/>
              </p:cNvSpPr>
              <p:nvPr/>
            </p:nvSpPr>
            <p:spPr>
              <a:xfrm>
                <a:off x="3133155" y="5925970"/>
                <a:ext cx="1543115" cy="369332"/>
              </a:xfrm>
              <a:prstGeom prst="rect">
                <a:avLst/>
              </a:prstGeom>
              <a:blipFill>
                <a:blip r:embed="rId7"/>
                <a:stretch>
                  <a:fillRect b="-14754"/>
                </a:stretch>
              </a:blipFill>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C7C7AE23-9959-4270-A48A-0A22E9E05F81}"/>
              </a:ext>
            </a:extLst>
          </p:cNvPr>
          <p:cNvSpPr/>
          <p:nvPr/>
        </p:nvSpPr>
        <p:spPr bwMode="auto">
          <a:xfrm rot="16200000">
            <a:off x="2346495" y="5592853"/>
            <a:ext cx="331694" cy="1072397"/>
          </a:xfrm>
          <a:prstGeom prst="downArrow">
            <a:avLst/>
          </a:prstGeom>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pPr>
            <a:endPara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endParaRPr>
          </a:p>
        </p:txBody>
      </p:sp>
      <p:sp>
        <p:nvSpPr>
          <p:cNvPr id="27" name="文本框 26">
            <a:extLst>
              <a:ext uri="{FF2B5EF4-FFF2-40B4-BE49-F238E27FC236}">
                <a16:creationId xmlns:a16="http://schemas.microsoft.com/office/drawing/2014/main" id="{51F1E577-45A6-42A8-8FF1-2E7C5CC8607F}"/>
              </a:ext>
            </a:extLst>
          </p:cNvPr>
          <p:cNvSpPr txBox="1"/>
          <p:nvPr/>
        </p:nvSpPr>
        <p:spPr>
          <a:xfrm rot="18577688">
            <a:off x="1118305" y="4856171"/>
            <a:ext cx="902811" cy="307777"/>
          </a:xfrm>
          <a:prstGeom prst="rect">
            <a:avLst/>
          </a:prstGeom>
          <a:noFill/>
        </p:spPr>
        <p:txBody>
          <a:bodyPr wrap="none" rtlCol="0">
            <a:spAutoFit/>
          </a:bodyPr>
          <a:lstStyle/>
          <a:p>
            <a:r>
              <a:rPr lang="zh-CN" altLang="en-US" sz="1400" dirty="0"/>
              <a:t>数据收集</a:t>
            </a:r>
          </a:p>
        </p:txBody>
      </p:sp>
      <p:sp>
        <p:nvSpPr>
          <p:cNvPr id="32" name="文本框 31">
            <a:extLst>
              <a:ext uri="{FF2B5EF4-FFF2-40B4-BE49-F238E27FC236}">
                <a16:creationId xmlns:a16="http://schemas.microsoft.com/office/drawing/2014/main" id="{3942C2EF-2F32-486A-B494-1535E25F943B}"/>
              </a:ext>
            </a:extLst>
          </p:cNvPr>
          <p:cNvSpPr txBox="1"/>
          <p:nvPr/>
        </p:nvSpPr>
        <p:spPr>
          <a:xfrm>
            <a:off x="2009237" y="5618193"/>
            <a:ext cx="902811" cy="307777"/>
          </a:xfrm>
          <a:prstGeom prst="rect">
            <a:avLst/>
          </a:prstGeom>
          <a:noFill/>
        </p:spPr>
        <p:txBody>
          <a:bodyPr wrap="none" rtlCol="0">
            <a:spAutoFit/>
          </a:bodyPr>
          <a:lstStyle/>
          <a:p>
            <a:r>
              <a:rPr lang="zh-CN" altLang="en-US" sz="1400" dirty="0"/>
              <a:t>监督训练</a:t>
            </a:r>
          </a:p>
        </p:txBody>
      </p:sp>
    </p:spTree>
    <p:extLst>
      <p:ext uri="{BB962C8B-B14F-4D97-AF65-F5344CB8AC3E}">
        <p14:creationId xmlns:p14="http://schemas.microsoft.com/office/powerpoint/2010/main" val="276152961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dirty="0"/>
              <a:t>研究内容</a:t>
            </a:r>
            <a:r>
              <a:rPr lang="en-US" altLang="zh-CN" dirty="0"/>
              <a:t>2 </a:t>
            </a:r>
            <a:r>
              <a:rPr lang="en-US" altLang="zh-CN" sz="2400" dirty="0"/>
              <a:t>– </a:t>
            </a:r>
            <a:r>
              <a:rPr lang="zh-CN" altLang="en-US" sz="2400" dirty="0"/>
              <a:t>针对自动电压控制的安全强化学习</a:t>
            </a:r>
            <a:endParaRPr lang="en-US" altLang="zh-CN" dirty="0"/>
          </a:p>
        </p:txBody>
      </p:sp>
      <p:sp>
        <p:nvSpPr>
          <p:cNvPr id="2" name="内容占位符 1"/>
          <p:cNvSpPr>
            <a:spLocks noGrp="1"/>
          </p:cNvSpPr>
          <p:nvPr>
            <p:ph idx="1"/>
          </p:nvPr>
        </p:nvSpPr>
        <p:spPr/>
        <p:txBody>
          <a:bodyPr/>
          <a:lstStyle/>
          <a:p>
            <a:r>
              <a:rPr lang="zh-CN" altLang="en-US" dirty="0"/>
              <a:t>实验结果与分析：小场景表现良好</a:t>
            </a:r>
            <a:endParaRPr lang="en-US" altLang="zh-CN" dirty="0"/>
          </a:p>
          <a:p>
            <a:r>
              <a:rPr lang="en-US" altLang="zh-CN" dirty="0"/>
              <a:t>141-bus</a:t>
            </a:r>
            <a:r>
              <a:rPr lang="zh-CN" altLang="en-US" dirty="0"/>
              <a:t>的电网场景</a:t>
            </a:r>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dirty="0"/>
              <a:t>322-bus</a:t>
            </a:r>
            <a:r>
              <a:rPr lang="zh-CN" altLang="en-US" dirty="0"/>
              <a:t>的电网场景</a:t>
            </a:r>
            <a:endParaRPr lang="en-US" altLang="zh-CN"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28</a:t>
            </a:fld>
            <a:endParaRPr lang="en-US" altLang="zh-CN" noProof="0"/>
          </a:p>
        </p:txBody>
      </p:sp>
      <p:sp>
        <p:nvSpPr>
          <p:cNvPr id="44" name="文本框 43">
            <a:extLst>
              <a:ext uri="{FF2B5EF4-FFF2-40B4-BE49-F238E27FC236}">
                <a16:creationId xmlns:a16="http://schemas.microsoft.com/office/drawing/2014/main" id="{2886F219-0DE2-4DCF-9EC7-78CCC5B0B20C}"/>
              </a:ext>
            </a:extLst>
          </p:cNvPr>
          <p:cNvSpPr txBox="1"/>
          <p:nvPr/>
        </p:nvSpPr>
        <p:spPr>
          <a:xfrm>
            <a:off x="1165981" y="3855999"/>
            <a:ext cx="1569660" cy="276999"/>
          </a:xfrm>
          <a:prstGeom prst="rect">
            <a:avLst/>
          </a:prstGeom>
          <a:noFill/>
        </p:spPr>
        <p:txBody>
          <a:bodyPr wrap="none" rtlCol="0">
            <a:spAutoFit/>
          </a:bodyPr>
          <a:lstStyle/>
          <a:p>
            <a:r>
              <a:rPr lang="zh-CN" altLang="en-US" sz="1200" dirty="0"/>
              <a:t>测试阶段电压控制率</a:t>
            </a:r>
          </a:p>
        </p:txBody>
      </p:sp>
      <p:sp>
        <p:nvSpPr>
          <p:cNvPr id="45" name="文本框 44">
            <a:extLst>
              <a:ext uri="{FF2B5EF4-FFF2-40B4-BE49-F238E27FC236}">
                <a16:creationId xmlns:a16="http://schemas.microsoft.com/office/drawing/2014/main" id="{764BFF0F-1A4C-448E-A7FC-8A4B86B493B3}"/>
              </a:ext>
            </a:extLst>
          </p:cNvPr>
          <p:cNvSpPr txBox="1"/>
          <p:nvPr/>
        </p:nvSpPr>
        <p:spPr>
          <a:xfrm>
            <a:off x="3481132" y="3854287"/>
            <a:ext cx="1261884" cy="276999"/>
          </a:xfrm>
          <a:prstGeom prst="rect">
            <a:avLst/>
          </a:prstGeom>
          <a:noFill/>
        </p:spPr>
        <p:txBody>
          <a:bodyPr wrap="none" rtlCol="0">
            <a:spAutoFit/>
          </a:bodyPr>
          <a:lstStyle/>
          <a:p>
            <a:r>
              <a:rPr lang="zh-CN" altLang="en-US" sz="1200" dirty="0"/>
              <a:t>测试阶段的线损</a:t>
            </a:r>
          </a:p>
        </p:txBody>
      </p:sp>
      <p:pic>
        <p:nvPicPr>
          <p:cNvPr id="46" name="图片 45">
            <a:extLst>
              <a:ext uri="{FF2B5EF4-FFF2-40B4-BE49-F238E27FC236}">
                <a16:creationId xmlns:a16="http://schemas.microsoft.com/office/drawing/2014/main" id="{EA03C13F-57BD-4849-A815-4CC6CF6D0508}"/>
              </a:ext>
            </a:extLst>
          </p:cNvPr>
          <p:cNvPicPr>
            <a:picLocks noChangeAspect="1"/>
          </p:cNvPicPr>
          <p:nvPr/>
        </p:nvPicPr>
        <p:blipFill>
          <a:blip r:embed="rId3"/>
          <a:stretch>
            <a:fillRect/>
          </a:stretch>
        </p:blipFill>
        <p:spPr>
          <a:xfrm>
            <a:off x="1023927" y="2172249"/>
            <a:ext cx="1752283" cy="1718769"/>
          </a:xfrm>
          <a:prstGeom prst="rect">
            <a:avLst/>
          </a:prstGeom>
        </p:spPr>
      </p:pic>
      <p:pic>
        <p:nvPicPr>
          <p:cNvPr id="47" name="图片 46">
            <a:extLst>
              <a:ext uri="{FF2B5EF4-FFF2-40B4-BE49-F238E27FC236}">
                <a16:creationId xmlns:a16="http://schemas.microsoft.com/office/drawing/2014/main" id="{417DA76A-B24C-45C7-AC91-F5AAE725A567}"/>
              </a:ext>
            </a:extLst>
          </p:cNvPr>
          <p:cNvPicPr>
            <a:picLocks noChangeAspect="1"/>
          </p:cNvPicPr>
          <p:nvPr/>
        </p:nvPicPr>
        <p:blipFill>
          <a:blip r:embed="rId4"/>
          <a:stretch>
            <a:fillRect/>
          </a:stretch>
        </p:blipFill>
        <p:spPr>
          <a:xfrm>
            <a:off x="3140466" y="2181529"/>
            <a:ext cx="1852875" cy="1752448"/>
          </a:xfrm>
          <a:prstGeom prst="rect">
            <a:avLst/>
          </a:prstGeom>
        </p:spPr>
      </p:pic>
      <p:sp>
        <p:nvSpPr>
          <p:cNvPr id="48" name="文本框 47">
            <a:extLst>
              <a:ext uri="{FF2B5EF4-FFF2-40B4-BE49-F238E27FC236}">
                <a16:creationId xmlns:a16="http://schemas.microsoft.com/office/drawing/2014/main" id="{47F004E7-FBA0-40C5-9186-6935267FE880}"/>
              </a:ext>
            </a:extLst>
          </p:cNvPr>
          <p:cNvSpPr txBox="1"/>
          <p:nvPr/>
        </p:nvSpPr>
        <p:spPr>
          <a:xfrm>
            <a:off x="5488507" y="3871224"/>
            <a:ext cx="2024913" cy="276999"/>
          </a:xfrm>
          <a:prstGeom prst="rect">
            <a:avLst/>
          </a:prstGeom>
          <a:noFill/>
        </p:spPr>
        <p:txBody>
          <a:bodyPr wrap="none" rtlCol="0">
            <a:spAutoFit/>
          </a:bodyPr>
          <a:lstStyle/>
          <a:p>
            <a:r>
              <a:rPr lang="zh-CN" altLang="en-US" sz="1200" dirty="0"/>
              <a:t>训练阶段</a:t>
            </a:r>
            <a:r>
              <a:rPr lang="en-US" altLang="zh-CN" sz="1200" dirty="0"/>
              <a:t>filter</a:t>
            </a:r>
            <a:r>
              <a:rPr lang="zh-CN" altLang="en-US" sz="1200" dirty="0"/>
              <a:t>参与纠正次数</a:t>
            </a:r>
          </a:p>
        </p:txBody>
      </p:sp>
      <p:pic>
        <p:nvPicPr>
          <p:cNvPr id="49" name="图片 48">
            <a:extLst>
              <a:ext uri="{FF2B5EF4-FFF2-40B4-BE49-F238E27FC236}">
                <a16:creationId xmlns:a16="http://schemas.microsoft.com/office/drawing/2014/main" id="{E3E264F8-853F-4A01-BEF2-1188CFB47BD8}"/>
              </a:ext>
            </a:extLst>
          </p:cNvPr>
          <p:cNvPicPr>
            <a:picLocks noChangeAspect="1"/>
          </p:cNvPicPr>
          <p:nvPr/>
        </p:nvPicPr>
        <p:blipFill>
          <a:blip r:embed="rId5"/>
          <a:stretch>
            <a:fillRect/>
          </a:stretch>
        </p:blipFill>
        <p:spPr>
          <a:xfrm>
            <a:off x="5468222" y="2111372"/>
            <a:ext cx="1865441" cy="1840535"/>
          </a:xfrm>
          <a:prstGeom prst="rect">
            <a:avLst/>
          </a:prstGeom>
        </p:spPr>
      </p:pic>
      <p:sp>
        <p:nvSpPr>
          <p:cNvPr id="50" name="文本框 49">
            <a:extLst>
              <a:ext uri="{FF2B5EF4-FFF2-40B4-BE49-F238E27FC236}">
                <a16:creationId xmlns:a16="http://schemas.microsoft.com/office/drawing/2014/main" id="{23767843-5EC0-49E8-8370-111B276895BD}"/>
              </a:ext>
            </a:extLst>
          </p:cNvPr>
          <p:cNvSpPr txBox="1"/>
          <p:nvPr/>
        </p:nvSpPr>
        <p:spPr>
          <a:xfrm>
            <a:off x="3585704" y="6368664"/>
            <a:ext cx="1261884" cy="276999"/>
          </a:xfrm>
          <a:prstGeom prst="rect">
            <a:avLst/>
          </a:prstGeom>
          <a:noFill/>
        </p:spPr>
        <p:txBody>
          <a:bodyPr wrap="none" rtlCol="0">
            <a:spAutoFit/>
          </a:bodyPr>
          <a:lstStyle/>
          <a:p>
            <a:r>
              <a:rPr lang="zh-CN" altLang="en-US" sz="1200" dirty="0"/>
              <a:t>测试阶段的线损</a:t>
            </a:r>
          </a:p>
        </p:txBody>
      </p:sp>
      <p:sp>
        <p:nvSpPr>
          <p:cNvPr id="51" name="文本框 50">
            <a:extLst>
              <a:ext uri="{FF2B5EF4-FFF2-40B4-BE49-F238E27FC236}">
                <a16:creationId xmlns:a16="http://schemas.microsoft.com/office/drawing/2014/main" id="{BA42D70D-7E3A-4EB2-AAD9-25D73FC45F9C}"/>
              </a:ext>
            </a:extLst>
          </p:cNvPr>
          <p:cNvSpPr txBox="1"/>
          <p:nvPr/>
        </p:nvSpPr>
        <p:spPr>
          <a:xfrm>
            <a:off x="1115238" y="6346256"/>
            <a:ext cx="1569660" cy="276999"/>
          </a:xfrm>
          <a:prstGeom prst="rect">
            <a:avLst/>
          </a:prstGeom>
          <a:noFill/>
        </p:spPr>
        <p:txBody>
          <a:bodyPr wrap="none" rtlCol="0">
            <a:spAutoFit/>
          </a:bodyPr>
          <a:lstStyle/>
          <a:p>
            <a:r>
              <a:rPr lang="zh-CN" altLang="en-US" sz="1200" dirty="0"/>
              <a:t>测试阶段电压控制率</a:t>
            </a:r>
          </a:p>
        </p:txBody>
      </p:sp>
      <p:pic>
        <p:nvPicPr>
          <p:cNvPr id="52" name="图片 51">
            <a:extLst>
              <a:ext uri="{FF2B5EF4-FFF2-40B4-BE49-F238E27FC236}">
                <a16:creationId xmlns:a16="http://schemas.microsoft.com/office/drawing/2014/main" id="{11B87374-A91F-4D8B-89AA-9F87D11EF907}"/>
              </a:ext>
            </a:extLst>
          </p:cNvPr>
          <p:cNvPicPr>
            <a:picLocks noChangeAspect="1"/>
          </p:cNvPicPr>
          <p:nvPr/>
        </p:nvPicPr>
        <p:blipFill>
          <a:blip r:embed="rId6"/>
          <a:stretch>
            <a:fillRect/>
          </a:stretch>
        </p:blipFill>
        <p:spPr>
          <a:xfrm>
            <a:off x="999035" y="4538005"/>
            <a:ext cx="1903551" cy="1756936"/>
          </a:xfrm>
          <a:prstGeom prst="rect">
            <a:avLst/>
          </a:prstGeom>
        </p:spPr>
      </p:pic>
      <p:pic>
        <p:nvPicPr>
          <p:cNvPr id="53" name="图片 52">
            <a:extLst>
              <a:ext uri="{FF2B5EF4-FFF2-40B4-BE49-F238E27FC236}">
                <a16:creationId xmlns:a16="http://schemas.microsoft.com/office/drawing/2014/main" id="{6BA964B9-AC80-4912-8B71-FF6ABCEB9B4B}"/>
              </a:ext>
            </a:extLst>
          </p:cNvPr>
          <p:cNvPicPr>
            <a:picLocks noChangeAspect="1"/>
          </p:cNvPicPr>
          <p:nvPr/>
        </p:nvPicPr>
        <p:blipFill>
          <a:blip r:embed="rId7"/>
          <a:stretch>
            <a:fillRect/>
          </a:stretch>
        </p:blipFill>
        <p:spPr>
          <a:xfrm>
            <a:off x="3200053" y="4553712"/>
            <a:ext cx="1903551" cy="1821125"/>
          </a:xfrm>
          <a:prstGeom prst="rect">
            <a:avLst/>
          </a:prstGeom>
        </p:spPr>
      </p:pic>
      <p:pic>
        <p:nvPicPr>
          <p:cNvPr id="54" name="图片 53">
            <a:extLst>
              <a:ext uri="{FF2B5EF4-FFF2-40B4-BE49-F238E27FC236}">
                <a16:creationId xmlns:a16="http://schemas.microsoft.com/office/drawing/2014/main" id="{255D43C2-9C8C-438E-A89C-FCFD3B25E461}"/>
              </a:ext>
            </a:extLst>
          </p:cNvPr>
          <p:cNvPicPr>
            <a:picLocks noChangeAspect="1"/>
          </p:cNvPicPr>
          <p:nvPr/>
        </p:nvPicPr>
        <p:blipFill>
          <a:blip r:embed="rId8"/>
          <a:stretch>
            <a:fillRect/>
          </a:stretch>
        </p:blipFill>
        <p:spPr>
          <a:xfrm>
            <a:off x="5558998" y="4553712"/>
            <a:ext cx="1939603" cy="1788070"/>
          </a:xfrm>
          <a:prstGeom prst="rect">
            <a:avLst/>
          </a:prstGeom>
        </p:spPr>
      </p:pic>
      <p:sp>
        <p:nvSpPr>
          <p:cNvPr id="55" name="文本框 54">
            <a:extLst>
              <a:ext uri="{FF2B5EF4-FFF2-40B4-BE49-F238E27FC236}">
                <a16:creationId xmlns:a16="http://schemas.microsoft.com/office/drawing/2014/main" id="{ABBAD87C-72B5-41B5-9A57-61E9FC1859DA}"/>
              </a:ext>
            </a:extLst>
          </p:cNvPr>
          <p:cNvSpPr txBox="1"/>
          <p:nvPr/>
        </p:nvSpPr>
        <p:spPr>
          <a:xfrm>
            <a:off x="5618759" y="6356534"/>
            <a:ext cx="2024913" cy="276999"/>
          </a:xfrm>
          <a:prstGeom prst="rect">
            <a:avLst/>
          </a:prstGeom>
          <a:noFill/>
        </p:spPr>
        <p:txBody>
          <a:bodyPr wrap="none" rtlCol="0">
            <a:spAutoFit/>
          </a:bodyPr>
          <a:lstStyle/>
          <a:p>
            <a:r>
              <a:rPr lang="zh-CN" altLang="en-US" sz="1200" dirty="0"/>
              <a:t>训练阶段</a:t>
            </a:r>
            <a:r>
              <a:rPr lang="en-US" altLang="zh-CN" sz="1200" dirty="0"/>
              <a:t>filter</a:t>
            </a:r>
            <a:r>
              <a:rPr lang="zh-CN" altLang="en-US" sz="1200" dirty="0"/>
              <a:t>参与纠正次数</a:t>
            </a:r>
          </a:p>
        </p:txBody>
      </p:sp>
    </p:spTree>
    <p:extLst>
      <p:ext uri="{BB962C8B-B14F-4D97-AF65-F5344CB8AC3E}">
        <p14:creationId xmlns:p14="http://schemas.microsoft.com/office/powerpoint/2010/main" val="380316376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纲要</a:t>
            </a:r>
            <a:endParaRPr lang="en-US" altLang="zh-CN" dirty="0"/>
          </a:p>
        </p:txBody>
      </p:sp>
      <p:sp>
        <p:nvSpPr>
          <p:cNvPr id="2" name="内容占位符 1"/>
          <p:cNvSpPr>
            <a:spLocks noGrp="1"/>
          </p:cNvSpPr>
          <p:nvPr>
            <p:ph idx="1"/>
          </p:nvPr>
        </p:nvSpPr>
        <p:spPr/>
        <p:txBody>
          <a:bodyPr/>
          <a:lstStyle/>
          <a:p>
            <a:pPr>
              <a:lnSpc>
                <a:spcPct val="150000"/>
              </a:lnSpc>
            </a:pPr>
            <a:r>
              <a:rPr lang="zh-CN" altLang="en-US" dirty="0">
                <a:solidFill>
                  <a:schemeClr val="bg1">
                    <a:lumMod val="75000"/>
                  </a:schemeClr>
                </a:solidFill>
              </a:rPr>
              <a:t>选题依据</a:t>
            </a:r>
            <a:endParaRPr lang="en-US" altLang="zh-CN" dirty="0">
              <a:solidFill>
                <a:schemeClr val="bg1">
                  <a:lumMod val="75000"/>
                </a:schemeClr>
              </a:solidFill>
            </a:endParaRPr>
          </a:p>
          <a:p>
            <a:pPr>
              <a:lnSpc>
                <a:spcPct val="150000"/>
              </a:lnSpc>
            </a:pPr>
            <a:r>
              <a:rPr lang="zh-CN" altLang="en-US" dirty="0">
                <a:solidFill>
                  <a:schemeClr val="bg1">
                    <a:lumMod val="75000"/>
                  </a:schemeClr>
                </a:solidFill>
              </a:rPr>
              <a:t>研究现状</a:t>
            </a:r>
            <a:endParaRPr lang="en-US" altLang="zh-CN" dirty="0">
              <a:solidFill>
                <a:schemeClr val="bg1">
                  <a:lumMod val="75000"/>
                </a:schemeClr>
              </a:solidFill>
            </a:endParaRPr>
          </a:p>
          <a:p>
            <a:pPr>
              <a:lnSpc>
                <a:spcPct val="150000"/>
              </a:lnSpc>
            </a:pPr>
            <a:r>
              <a:rPr lang="zh-CN" altLang="en-US" dirty="0">
                <a:solidFill>
                  <a:schemeClr val="bg1">
                    <a:lumMod val="75000"/>
                  </a:schemeClr>
                </a:solidFill>
              </a:rPr>
              <a:t>研究内容</a:t>
            </a:r>
            <a:endParaRPr lang="en-US" altLang="zh-CN" dirty="0">
              <a:solidFill>
                <a:schemeClr val="bg1">
                  <a:lumMod val="75000"/>
                </a:schemeClr>
              </a:solidFill>
            </a:endParaRPr>
          </a:p>
          <a:p>
            <a:pPr>
              <a:lnSpc>
                <a:spcPct val="150000"/>
              </a:lnSpc>
            </a:pPr>
            <a:r>
              <a:rPr lang="zh-CN" altLang="en-US" dirty="0"/>
              <a:t>初步成果与进度安排</a:t>
            </a:r>
            <a:endParaRPr lang="en-US" altLang="zh-CN" dirty="0"/>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29</a:t>
            </a:fld>
            <a:endParaRPr lang="en-US" altLang="zh-CN" noProof="0"/>
          </a:p>
        </p:txBody>
      </p:sp>
    </p:spTree>
    <p:extLst>
      <p:ext uri="{BB962C8B-B14F-4D97-AF65-F5344CB8AC3E}">
        <p14:creationId xmlns:p14="http://schemas.microsoft.com/office/powerpoint/2010/main" val="161372757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纲要</a:t>
            </a:r>
            <a:endParaRPr lang="en-US" altLang="zh-CN" dirty="0"/>
          </a:p>
        </p:txBody>
      </p:sp>
      <p:sp>
        <p:nvSpPr>
          <p:cNvPr id="2" name="内容占位符 1"/>
          <p:cNvSpPr>
            <a:spLocks noGrp="1"/>
          </p:cNvSpPr>
          <p:nvPr>
            <p:ph idx="1"/>
          </p:nvPr>
        </p:nvSpPr>
        <p:spPr/>
        <p:txBody>
          <a:bodyPr/>
          <a:lstStyle/>
          <a:p>
            <a:pPr>
              <a:lnSpc>
                <a:spcPct val="150000"/>
              </a:lnSpc>
            </a:pPr>
            <a:r>
              <a:rPr lang="zh-CN" altLang="en-US" dirty="0"/>
              <a:t>选题依据</a:t>
            </a:r>
            <a:endParaRPr lang="en-US" altLang="zh-CN" dirty="0"/>
          </a:p>
          <a:p>
            <a:pPr lvl="1">
              <a:lnSpc>
                <a:spcPct val="150000"/>
              </a:lnSpc>
            </a:pPr>
            <a:r>
              <a:rPr lang="zh-CN" altLang="en-US" dirty="0"/>
              <a:t>研究背景</a:t>
            </a:r>
            <a:endParaRPr lang="en-US" altLang="zh-CN" dirty="0"/>
          </a:p>
          <a:p>
            <a:pPr lvl="1">
              <a:lnSpc>
                <a:spcPct val="150000"/>
              </a:lnSpc>
            </a:pPr>
            <a:r>
              <a:rPr lang="zh-CN" altLang="en-US" dirty="0"/>
              <a:t>研究意义</a:t>
            </a:r>
            <a:endParaRPr lang="en-US" altLang="zh-CN" dirty="0"/>
          </a:p>
          <a:p>
            <a:pPr>
              <a:lnSpc>
                <a:spcPct val="150000"/>
              </a:lnSpc>
            </a:pPr>
            <a:r>
              <a:rPr lang="zh-CN" altLang="en-US" dirty="0">
                <a:solidFill>
                  <a:schemeClr val="bg1">
                    <a:lumMod val="75000"/>
                  </a:schemeClr>
                </a:solidFill>
              </a:rPr>
              <a:t>研究现状</a:t>
            </a:r>
            <a:endParaRPr lang="en-US" altLang="zh-CN" dirty="0">
              <a:solidFill>
                <a:schemeClr val="bg1">
                  <a:lumMod val="75000"/>
                </a:schemeClr>
              </a:solidFill>
            </a:endParaRPr>
          </a:p>
          <a:p>
            <a:pPr>
              <a:lnSpc>
                <a:spcPct val="150000"/>
              </a:lnSpc>
            </a:pPr>
            <a:r>
              <a:rPr lang="zh-CN" altLang="en-US" dirty="0">
                <a:solidFill>
                  <a:schemeClr val="bg1">
                    <a:lumMod val="75000"/>
                  </a:schemeClr>
                </a:solidFill>
              </a:rPr>
              <a:t>研究内容</a:t>
            </a:r>
            <a:endParaRPr lang="en-US" altLang="zh-CN" dirty="0">
              <a:solidFill>
                <a:schemeClr val="bg1">
                  <a:lumMod val="75000"/>
                </a:schemeClr>
              </a:solidFill>
            </a:endParaRPr>
          </a:p>
          <a:p>
            <a:pPr>
              <a:lnSpc>
                <a:spcPct val="150000"/>
              </a:lnSpc>
            </a:pPr>
            <a:r>
              <a:rPr lang="zh-CN" altLang="en-US" dirty="0">
                <a:solidFill>
                  <a:schemeClr val="bg1">
                    <a:lumMod val="75000"/>
                  </a:schemeClr>
                </a:solidFill>
              </a:rPr>
              <a:t>初步成果与进度安排</a:t>
            </a:r>
            <a:endParaRPr lang="en-US" altLang="zh-CN" dirty="0">
              <a:solidFill>
                <a:schemeClr val="bg1">
                  <a:lumMod val="75000"/>
                </a:schemeClr>
              </a:solidFill>
            </a:endParaRPr>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3</a:t>
            </a:fld>
            <a:endParaRPr lang="en-US" altLang="zh-CN" noProof="0"/>
          </a:p>
        </p:txBody>
      </p:sp>
    </p:spTree>
    <p:extLst>
      <p:ext uri="{BB962C8B-B14F-4D97-AF65-F5344CB8AC3E}">
        <p14:creationId xmlns:p14="http://schemas.microsoft.com/office/powerpoint/2010/main" val="133856371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初步成果</a:t>
            </a:r>
            <a:endParaRPr lang="en-US" altLang="en-US" dirty="0"/>
          </a:p>
        </p:txBody>
      </p:sp>
      <p:sp>
        <p:nvSpPr>
          <p:cNvPr id="3" name="内容占位符 2"/>
          <p:cNvSpPr>
            <a:spLocks noGrp="1"/>
          </p:cNvSpPr>
          <p:nvPr>
            <p:ph idx="1"/>
          </p:nvPr>
        </p:nvSpPr>
        <p:spPr/>
        <p:txBody>
          <a:bodyPr/>
          <a:lstStyle/>
          <a:p>
            <a:r>
              <a:rPr lang="zh-CN" altLang="en-US" dirty="0"/>
              <a:t>已发表论文</a:t>
            </a:r>
            <a:r>
              <a:rPr lang="en-US" altLang="zh-CN" dirty="0"/>
              <a:t>(</a:t>
            </a:r>
            <a:r>
              <a:rPr lang="zh-CN" altLang="en-US" dirty="0"/>
              <a:t>研究内容</a:t>
            </a:r>
            <a:r>
              <a:rPr lang="en-US" altLang="zh-CN" dirty="0"/>
              <a:t>1)</a:t>
            </a:r>
          </a:p>
          <a:p>
            <a:pPr lvl="1"/>
            <a:r>
              <a:rPr lang="en-US" altLang="zh-CN" b="1" dirty="0"/>
              <a:t>Minrui Wang</a:t>
            </a:r>
            <a:r>
              <a:rPr lang="en-US" altLang="zh-CN" dirty="0"/>
              <a:t>, </a:t>
            </a:r>
            <a:r>
              <a:rPr lang="en-US" altLang="zh-CN" dirty="0" err="1"/>
              <a:t>Mingxiao</a:t>
            </a:r>
            <a:r>
              <a:rPr lang="en-US" altLang="zh-CN" dirty="0"/>
              <a:t> Feng, </a:t>
            </a:r>
            <a:r>
              <a:rPr lang="en-US" altLang="zh-CN" dirty="0" err="1"/>
              <a:t>Wengang</a:t>
            </a:r>
            <a:r>
              <a:rPr lang="en-US" altLang="zh-CN" dirty="0"/>
              <a:t> Zhou, and </a:t>
            </a:r>
            <a:r>
              <a:rPr lang="en-US" altLang="zh-CN" dirty="0" err="1"/>
              <a:t>Houqiang</a:t>
            </a:r>
            <a:r>
              <a:rPr lang="en-US" altLang="zh-CN" dirty="0"/>
              <a:t> Li, “Stabilizing Voltage in Power Distribution Networks via Multi-Agent Reinforcement Learning with Transformer,” Accepted to ACM SIGKDD Conference on Knowledge Discovery and Data Mining (KDD), May 2022.</a:t>
            </a:r>
          </a:p>
          <a:p>
            <a:pPr lvl="1"/>
            <a:endParaRPr lang="en-US" altLang="zh-CN" dirty="0"/>
          </a:p>
          <a:p>
            <a:endParaRPr lang="en-US" altLang="zh-CN" dirty="0"/>
          </a:p>
        </p:txBody>
      </p:sp>
      <p:sp>
        <p:nvSpPr>
          <p:cNvPr id="4" name="灯片编号占位符 3"/>
          <p:cNvSpPr>
            <a:spLocks noGrp="1"/>
          </p:cNvSpPr>
          <p:nvPr>
            <p:ph type="sldNum" sz="quarter" idx="12"/>
          </p:nvPr>
        </p:nvSpPr>
        <p:spPr/>
        <p:txBody>
          <a:bodyPr/>
          <a:lstStyle/>
          <a:p>
            <a:pPr lvl="0"/>
            <a:fld id="{BE59E6E9-16BB-4D46-A8D6-97CC594B8C57}" type="slidenum">
              <a:rPr lang="en-US" altLang="zh-CN" noProof="0" smtClean="0"/>
              <a:pPr lvl="0"/>
              <a:t>30</a:t>
            </a:fld>
            <a:endParaRPr lang="en-US" altLang="zh-CN" noProof="0"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进度安排</a:t>
            </a:r>
            <a:endParaRPr lang="en-US" altLang="en-US" dirty="0"/>
          </a:p>
        </p:txBody>
      </p:sp>
      <p:sp>
        <p:nvSpPr>
          <p:cNvPr id="3" name="内容占位符 2"/>
          <p:cNvSpPr>
            <a:spLocks noGrp="1"/>
          </p:cNvSpPr>
          <p:nvPr>
            <p:ph idx="1"/>
          </p:nvPr>
        </p:nvSpPr>
        <p:spPr/>
        <p:txBody>
          <a:bodyPr/>
          <a:lstStyle/>
          <a:p>
            <a:r>
              <a:rPr lang="en-US" altLang="zh-CN"/>
              <a:t>2020.12 ~ 2021.07</a:t>
            </a:r>
            <a:endParaRPr lang="zh-CN" altLang="en-US"/>
          </a:p>
          <a:p>
            <a:pPr lvl="1"/>
            <a:r>
              <a:rPr lang="zh-CN" altLang="en-US"/>
              <a:t>完成多智能体强化学习和配电网自动电压控制相关的文献调研。</a:t>
            </a:r>
            <a:endParaRPr lang="en-US" altLang="zh-CN"/>
          </a:p>
          <a:p>
            <a:r>
              <a:rPr lang="en-US" altLang="zh-CN"/>
              <a:t>2021.08 ~ 2022.05</a:t>
            </a:r>
            <a:endParaRPr lang="zh-CN" altLang="en-US"/>
          </a:p>
          <a:p>
            <a:pPr lvl="1"/>
            <a:r>
              <a:rPr lang="zh-CN" altLang="en-US"/>
              <a:t>集中实现基于配电网特性的表征学习算法，并在实验过程中和导师一起总结问题与不足，直至达到预期的实验效果。</a:t>
            </a:r>
          </a:p>
          <a:p>
            <a:r>
              <a:rPr lang="en-US" altLang="zh-CN"/>
              <a:t>2022.06 ~ 2022.11</a:t>
            </a:r>
            <a:endParaRPr lang="zh-CN" altLang="en-US"/>
          </a:p>
          <a:p>
            <a:pPr lvl="1"/>
            <a:r>
              <a:rPr lang="zh-CN" altLang="en-US"/>
              <a:t>集中实现针对自动电压控制的多智能体安全强化学习算法，总结分析实验结果。</a:t>
            </a:r>
          </a:p>
          <a:p>
            <a:r>
              <a:rPr lang="en-US" altLang="zh-CN"/>
              <a:t>2022.12 ~ 2023.01</a:t>
            </a:r>
            <a:endParaRPr lang="zh-CN" altLang="en-US"/>
          </a:p>
          <a:p>
            <a:pPr lvl="1"/>
            <a:r>
              <a:rPr lang="zh-CN" altLang="en-US"/>
              <a:t>进一步对研究内容方案进行创新和改进，整理实验数据，完成中期检查。</a:t>
            </a:r>
          </a:p>
          <a:p>
            <a:r>
              <a:rPr lang="en-US" altLang="zh-CN"/>
              <a:t>2023.02 ~ 2023.06</a:t>
            </a:r>
            <a:endParaRPr lang="zh-CN" altLang="en-US"/>
          </a:p>
          <a:p>
            <a:pPr lvl="1"/>
            <a:r>
              <a:rPr lang="zh-CN" altLang="en-US"/>
              <a:t>进一步完善实验，整理研究成果，撰写毕业论文。</a:t>
            </a:r>
            <a:endParaRPr lang="zh-CN" altLang="en-US" dirty="0"/>
          </a:p>
        </p:txBody>
      </p:sp>
      <p:sp>
        <p:nvSpPr>
          <p:cNvPr id="4" name="灯片编号占位符 3"/>
          <p:cNvSpPr>
            <a:spLocks noGrp="1"/>
          </p:cNvSpPr>
          <p:nvPr>
            <p:ph type="sldNum" sz="quarter" idx="12"/>
          </p:nvPr>
        </p:nvSpPr>
        <p:spPr/>
        <p:txBody>
          <a:bodyPr/>
          <a:lstStyle/>
          <a:p>
            <a:pPr lvl="0"/>
            <a:fld id="{BE59E6E9-16BB-4D46-A8D6-97CC594B8C57}" type="slidenum">
              <a:rPr lang="en-US" altLang="zh-CN" noProof="0" smtClean="0"/>
              <a:pPr lvl="0"/>
              <a:t>31</a:t>
            </a:fld>
            <a:endParaRPr lang="en-US" altLang="zh-CN" noProof="0" dirty="0"/>
          </a:p>
        </p:txBody>
      </p:sp>
    </p:spTree>
    <p:extLst>
      <p:ext uri="{BB962C8B-B14F-4D97-AF65-F5344CB8AC3E}">
        <p14:creationId xmlns:p14="http://schemas.microsoft.com/office/powerpoint/2010/main" val="370309118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icrosoft YaHei" panose="020B0503020204020204" pitchFamily="34" charset="-122"/>
                <a:ea typeface="Microsoft YaHei" panose="020B0503020204020204" pitchFamily="34" charset="-122"/>
              </a:rPr>
              <a:t>参考文献</a:t>
            </a:r>
            <a:endParaRPr lang="en-US" altLang="en-US" sz="3200"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idx="1"/>
          </p:nvPr>
        </p:nvSpPr>
        <p:spPr>
          <a:xfrm>
            <a:off x="574675" y="1305582"/>
            <a:ext cx="8379836" cy="5464604"/>
          </a:xfrm>
        </p:spPr>
        <p:txBody>
          <a:bodyPr/>
          <a:lstStyle/>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[1] Johannes Ackermann, Volker Gabler, Takayuki </a:t>
            </a:r>
            <a:r>
              <a:rPr kumimoji="0" lang="en-US" altLang="zh-CN" sz="1100" kern="1200" spc="-5" dirty="0" err="1">
                <a:solidFill>
                  <a:srgbClr val="000000"/>
                </a:solidFill>
                <a:latin typeface="Times New Roman" panose="02020603050405020304" pitchFamily="18" charset="0"/>
              </a:rPr>
              <a:t>Osa</a:t>
            </a:r>
            <a:r>
              <a:rPr kumimoji="0" lang="en-US" altLang="zh-CN" sz="1100" kern="1200" spc="-5" dirty="0">
                <a:solidFill>
                  <a:srgbClr val="000000"/>
                </a:solidFill>
                <a:latin typeface="Times New Roman" panose="02020603050405020304" pitchFamily="18" charset="0"/>
              </a:rPr>
              <a:t>, and Masashi Sugiyama. 2019. Reducing overestimation bias in multi-agent domains using double centralized critics. </a:t>
            </a:r>
            <a:r>
              <a:rPr kumimoji="0" lang="en-US" altLang="zh-CN" sz="1100" kern="1200" spc="-5" dirty="0" err="1">
                <a:solidFill>
                  <a:srgbClr val="000000"/>
                </a:solidFill>
                <a:latin typeface="Times New Roman" panose="02020603050405020304" pitchFamily="18" charset="0"/>
              </a:rPr>
              <a:t>arXiv</a:t>
            </a:r>
            <a:r>
              <a:rPr kumimoji="0" lang="en-US" altLang="zh-CN" sz="1100" kern="1200" spc="-5" dirty="0">
                <a:solidFill>
                  <a:srgbClr val="000000"/>
                </a:solidFill>
                <a:latin typeface="Times New Roman" panose="02020603050405020304" pitchFamily="18" charset="0"/>
              </a:rPr>
              <a:t> preprint arXiv:1910.01465 (2019).</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[2] Mesut E Baran and Felix F Wu. 1989. Network reconfiguration in distribution systems for loss reduction and load balancing. IEEE Power Engineering Review 9, 4 (1989), 101–102.</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[3] Di Cao, </a:t>
            </a:r>
            <a:r>
              <a:rPr kumimoji="0" lang="en-US" altLang="zh-CN" sz="1100" kern="1200" spc="-5" dirty="0" err="1">
                <a:solidFill>
                  <a:srgbClr val="000000"/>
                </a:solidFill>
                <a:latin typeface="Times New Roman" panose="02020603050405020304" pitchFamily="18" charset="0"/>
              </a:rPr>
              <a:t>Weihao</a:t>
            </a:r>
            <a:r>
              <a:rPr kumimoji="0" lang="en-US" altLang="zh-CN" sz="1100" kern="1200" spc="-5" dirty="0">
                <a:solidFill>
                  <a:srgbClr val="000000"/>
                </a:solidFill>
                <a:latin typeface="Times New Roman" panose="02020603050405020304" pitchFamily="18" charset="0"/>
              </a:rPr>
              <a:t> Hu, </a:t>
            </a:r>
            <a:r>
              <a:rPr kumimoji="0" lang="en-US" altLang="zh-CN" sz="1100" kern="1200" spc="-5" dirty="0" err="1">
                <a:solidFill>
                  <a:srgbClr val="000000"/>
                </a:solidFill>
                <a:latin typeface="Times New Roman" panose="02020603050405020304" pitchFamily="18" charset="0"/>
              </a:rPr>
              <a:t>Junbo</a:t>
            </a:r>
            <a:r>
              <a:rPr kumimoji="0" lang="en-US" altLang="zh-CN" sz="1100" kern="1200" spc="-5" dirty="0">
                <a:solidFill>
                  <a:srgbClr val="000000"/>
                </a:solidFill>
                <a:latin typeface="Times New Roman" panose="02020603050405020304" pitchFamily="18" charset="0"/>
              </a:rPr>
              <a:t> Zhao, Qi Huang, </a:t>
            </a:r>
            <a:r>
              <a:rPr kumimoji="0" lang="en-US" altLang="zh-CN" sz="1100" kern="1200" spc="-5" dirty="0" err="1">
                <a:solidFill>
                  <a:srgbClr val="000000"/>
                </a:solidFill>
                <a:latin typeface="Times New Roman" panose="02020603050405020304" pitchFamily="18" charset="0"/>
              </a:rPr>
              <a:t>Zhe</a:t>
            </a:r>
            <a:r>
              <a:rPr kumimoji="0" lang="en-US" altLang="zh-CN" sz="1100" kern="1200" spc="-5" dirty="0">
                <a:solidFill>
                  <a:srgbClr val="000000"/>
                </a:solidFill>
                <a:latin typeface="Times New Roman" panose="02020603050405020304" pitchFamily="18" charset="0"/>
              </a:rPr>
              <a:t> Chen, and </a:t>
            </a:r>
            <a:r>
              <a:rPr kumimoji="0" lang="en-US" altLang="zh-CN" sz="1100" kern="1200" spc="-5" dirty="0" err="1">
                <a:solidFill>
                  <a:srgbClr val="000000"/>
                </a:solidFill>
                <a:latin typeface="Times New Roman" panose="02020603050405020304" pitchFamily="18" charset="0"/>
              </a:rPr>
              <a:t>Frede</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Blaabjerg</a:t>
            </a:r>
            <a:r>
              <a:rPr kumimoji="0" lang="en-US" altLang="zh-CN" sz="1100" kern="1200" spc="-5" dirty="0">
                <a:solidFill>
                  <a:srgbClr val="000000"/>
                </a:solidFill>
                <a:latin typeface="Times New Roman" panose="02020603050405020304" pitchFamily="18" charset="0"/>
              </a:rPr>
              <a:t>. 2020. A multi-agent deep reinforcement learning based voltage regulation using coordinated PV inverters. IEEE Transactions on Power Systems 35, 5 (2020), 4120–4123. </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[4] Di Cao, </a:t>
            </a:r>
            <a:r>
              <a:rPr kumimoji="0" lang="en-US" altLang="zh-CN" sz="1100" kern="1200" spc="-5" dirty="0" err="1">
                <a:solidFill>
                  <a:srgbClr val="000000"/>
                </a:solidFill>
                <a:latin typeface="Times New Roman" panose="02020603050405020304" pitchFamily="18" charset="0"/>
              </a:rPr>
              <a:t>Junbo</a:t>
            </a:r>
            <a:r>
              <a:rPr kumimoji="0" lang="en-US" altLang="zh-CN" sz="1100" kern="1200" spc="-5" dirty="0">
                <a:solidFill>
                  <a:srgbClr val="000000"/>
                </a:solidFill>
                <a:latin typeface="Times New Roman" panose="02020603050405020304" pitchFamily="18" charset="0"/>
              </a:rPr>
              <a:t> Zhao, </a:t>
            </a:r>
            <a:r>
              <a:rPr kumimoji="0" lang="en-US" altLang="zh-CN" sz="1100" kern="1200" spc="-5" dirty="0" err="1">
                <a:solidFill>
                  <a:srgbClr val="000000"/>
                </a:solidFill>
                <a:latin typeface="Times New Roman" panose="02020603050405020304" pitchFamily="18" charset="0"/>
              </a:rPr>
              <a:t>Weihao</a:t>
            </a:r>
            <a:r>
              <a:rPr kumimoji="0" lang="en-US" altLang="zh-CN" sz="1100" kern="1200" spc="-5" dirty="0">
                <a:solidFill>
                  <a:srgbClr val="000000"/>
                </a:solidFill>
                <a:latin typeface="Times New Roman" panose="02020603050405020304" pitchFamily="18" charset="0"/>
              </a:rPr>
              <a:t> Hu, Fei Ding, Qi Huang, and </a:t>
            </a:r>
            <a:r>
              <a:rPr kumimoji="0" lang="en-US" altLang="zh-CN" sz="1100" kern="1200" spc="-5" dirty="0" err="1">
                <a:solidFill>
                  <a:srgbClr val="000000"/>
                </a:solidFill>
                <a:latin typeface="Times New Roman" panose="02020603050405020304" pitchFamily="18" charset="0"/>
              </a:rPr>
              <a:t>Zhe</a:t>
            </a:r>
            <a:r>
              <a:rPr kumimoji="0" lang="en-US" altLang="zh-CN" sz="1100" kern="1200" spc="-5" dirty="0">
                <a:solidFill>
                  <a:srgbClr val="000000"/>
                </a:solidFill>
                <a:latin typeface="Times New Roman" panose="02020603050405020304" pitchFamily="18" charset="0"/>
              </a:rPr>
              <a:t> Chen. 2020. Distributed voltage regulation of active distribution system based on enhanced multi-agent deep reinforcement learning. </a:t>
            </a:r>
            <a:r>
              <a:rPr kumimoji="0" lang="en-US" altLang="zh-CN" sz="1100" kern="1200" spc="-5" dirty="0" err="1">
                <a:solidFill>
                  <a:srgbClr val="000000"/>
                </a:solidFill>
                <a:latin typeface="Times New Roman" panose="02020603050405020304" pitchFamily="18" charset="0"/>
              </a:rPr>
              <a:t>arXiv</a:t>
            </a:r>
            <a:r>
              <a:rPr kumimoji="0" lang="en-US" altLang="zh-CN" sz="1100" kern="1200" spc="-5" dirty="0">
                <a:solidFill>
                  <a:srgbClr val="000000"/>
                </a:solidFill>
                <a:latin typeface="Times New Roman" panose="02020603050405020304" pitchFamily="18" charset="0"/>
              </a:rPr>
              <a:t> preprint arXiv:2006.00546 (2020).</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[5] Di Cao, </a:t>
            </a:r>
            <a:r>
              <a:rPr kumimoji="0" lang="en-US" altLang="zh-CN" sz="1100" kern="1200" spc="-5" dirty="0" err="1">
                <a:solidFill>
                  <a:srgbClr val="000000"/>
                </a:solidFill>
                <a:latin typeface="Times New Roman" panose="02020603050405020304" pitchFamily="18" charset="0"/>
              </a:rPr>
              <a:t>Junbo</a:t>
            </a:r>
            <a:r>
              <a:rPr kumimoji="0" lang="en-US" altLang="zh-CN" sz="1100" kern="1200" spc="-5" dirty="0">
                <a:solidFill>
                  <a:srgbClr val="000000"/>
                </a:solidFill>
                <a:latin typeface="Times New Roman" panose="02020603050405020304" pitchFamily="18" charset="0"/>
              </a:rPr>
              <a:t> Zhao, </a:t>
            </a:r>
            <a:r>
              <a:rPr kumimoji="0" lang="en-US" altLang="zh-CN" sz="1100" kern="1200" spc="-5" dirty="0" err="1">
                <a:solidFill>
                  <a:srgbClr val="000000"/>
                </a:solidFill>
                <a:latin typeface="Times New Roman" panose="02020603050405020304" pitchFamily="18" charset="0"/>
              </a:rPr>
              <a:t>Weihao</a:t>
            </a:r>
            <a:r>
              <a:rPr kumimoji="0" lang="en-US" altLang="zh-CN" sz="1100" kern="1200" spc="-5" dirty="0">
                <a:solidFill>
                  <a:srgbClr val="000000"/>
                </a:solidFill>
                <a:latin typeface="Times New Roman" panose="02020603050405020304" pitchFamily="18" charset="0"/>
              </a:rPr>
              <a:t> Hu, Fei Ding, Qi Huang, </a:t>
            </a:r>
            <a:r>
              <a:rPr kumimoji="0" lang="en-US" altLang="zh-CN" sz="1100" kern="1200" spc="-5" dirty="0" err="1">
                <a:solidFill>
                  <a:srgbClr val="000000"/>
                </a:solidFill>
                <a:latin typeface="Times New Roman" panose="02020603050405020304" pitchFamily="18" charset="0"/>
              </a:rPr>
              <a:t>Zhe</a:t>
            </a:r>
            <a:r>
              <a:rPr kumimoji="0" lang="en-US" altLang="zh-CN" sz="1100" kern="1200" spc="-5" dirty="0">
                <a:solidFill>
                  <a:srgbClr val="000000"/>
                </a:solidFill>
                <a:latin typeface="Times New Roman" panose="02020603050405020304" pitchFamily="18" charset="0"/>
              </a:rPr>
              <a:t> Chen, and </a:t>
            </a:r>
            <a:r>
              <a:rPr kumimoji="0" lang="en-US" altLang="zh-CN" sz="1100" kern="1200" spc="-5" dirty="0" err="1">
                <a:solidFill>
                  <a:srgbClr val="000000"/>
                </a:solidFill>
                <a:latin typeface="Times New Roman" panose="02020603050405020304" pitchFamily="18" charset="0"/>
              </a:rPr>
              <a:t>Frede</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Blaabjerg</a:t>
            </a:r>
            <a:r>
              <a:rPr kumimoji="0" lang="en-US" altLang="zh-CN" sz="1100" kern="1200" spc="-5" dirty="0">
                <a:solidFill>
                  <a:srgbClr val="000000"/>
                </a:solidFill>
                <a:latin typeface="Times New Roman" panose="02020603050405020304" pitchFamily="18" charset="0"/>
              </a:rPr>
              <a:t>. 2021. Data-driven multi-agent deep reinforcement learning for distribution system decentralized voltage control with high penetration of PVs. IEEE Transactions on Smart Grid 12, 5 (2021), 4137–4150.</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[6] Nicolas </a:t>
            </a:r>
            <a:r>
              <a:rPr kumimoji="0" lang="en-US" altLang="zh-CN" sz="1100" kern="1200" spc="-5" dirty="0" err="1">
                <a:solidFill>
                  <a:srgbClr val="000000"/>
                </a:solidFill>
                <a:latin typeface="Times New Roman" panose="02020603050405020304" pitchFamily="18" charset="0"/>
              </a:rPr>
              <a:t>Carion</a:t>
            </a:r>
            <a:r>
              <a:rPr kumimoji="0" lang="en-US" altLang="zh-CN" sz="1100" kern="1200" spc="-5" dirty="0">
                <a:solidFill>
                  <a:srgbClr val="000000"/>
                </a:solidFill>
                <a:latin typeface="Times New Roman" panose="02020603050405020304" pitchFamily="18" charset="0"/>
              </a:rPr>
              <a:t>, Francisco Massa, Gabriel </a:t>
            </a:r>
            <a:r>
              <a:rPr kumimoji="0" lang="en-US" altLang="zh-CN" sz="1100" kern="1200" spc="-5" dirty="0" err="1">
                <a:solidFill>
                  <a:srgbClr val="000000"/>
                </a:solidFill>
                <a:latin typeface="Times New Roman" panose="02020603050405020304" pitchFamily="18" charset="0"/>
              </a:rPr>
              <a:t>Synnaeve</a:t>
            </a:r>
            <a:r>
              <a:rPr kumimoji="0" lang="en-US" altLang="zh-CN" sz="1100" kern="1200" spc="-5" dirty="0">
                <a:solidFill>
                  <a:srgbClr val="000000"/>
                </a:solidFill>
                <a:latin typeface="Times New Roman" panose="02020603050405020304" pitchFamily="18" charset="0"/>
              </a:rPr>
              <a:t>, Nicolas </a:t>
            </a:r>
            <a:r>
              <a:rPr kumimoji="0" lang="en-US" altLang="zh-CN" sz="1100" kern="1200" spc="-5" dirty="0" err="1">
                <a:solidFill>
                  <a:srgbClr val="000000"/>
                </a:solidFill>
                <a:latin typeface="Times New Roman" panose="02020603050405020304" pitchFamily="18" charset="0"/>
              </a:rPr>
              <a:t>Usunier</a:t>
            </a:r>
            <a:r>
              <a:rPr kumimoji="0" lang="en-US" altLang="zh-CN" sz="1100" kern="1200" spc="-5" dirty="0">
                <a:solidFill>
                  <a:srgbClr val="000000"/>
                </a:solidFill>
                <a:latin typeface="Times New Roman" panose="02020603050405020304" pitchFamily="18" charset="0"/>
              </a:rPr>
              <a:t>, Alexander Kirillov, and Sergey </a:t>
            </a:r>
            <a:r>
              <a:rPr kumimoji="0" lang="en-US" altLang="zh-CN" sz="1100" kern="1200" spc="-5" dirty="0" err="1">
                <a:solidFill>
                  <a:srgbClr val="000000"/>
                </a:solidFill>
                <a:latin typeface="Times New Roman" panose="02020603050405020304" pitchFamily="18" charset="0"/>
              </a:rPr>
              <a:t>Zagoruyko</a:t>
            </a:r>
            <a:r>
              <a:rPr kumimoji="0" lang="en-US" altLang="zh-CN" sz="1100" kern="1200" spc="-5" dirty="0">
                <a:solidFill>
                  <a:srgbClr val="000000"/>
                </a:solidFill>
                <a:latin typeface="Times New Roman" panose="02020603050405020304" pitchFamily="18" charset="0"/>
              </a:rPr>
              <a:t>. 2020. End-to-end object detection with transformers. In Proceedings of the European conference on computer vision. Springer, 213–229. </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[7] </a:t>
            </a:r>
            <a:r>
              <a:rPr kumimoji="0" lang="en-US" altLang="zh-CN" sz="1100" kern="1200" spc="-5" dirty="0" err="1">
                <a:solidFill>
                  <a:srgbClr val="000000"/>
                </a:solidFill>
                <a:latin typeface="Times New Roman" panose="02020603050405020304" pitchFamily="18" charset="0"/>
              </a:rPr>
              <a:t>Junyoung</a:t>
            </a:r>
            <a:r>
              <a:rPr kumimoji="0" lang="en-US" altLang="zh-CN" sz="1100" kern="1200" spc="-5" dirty="0">
                <a:solidFill>
                  <a:srgbClr val="000000"/>
                </a:solidFill>
                <a:latin typeface="Times New Roman" panose="02020603050405020304" pitchFamily="18" charset="0"/>
              </a:rPr>
              <a:t> Chung, </a:t>
            </a:r>
            <a:r>
              <a:rPr kumimoji="0" lang="en-US" altLang="zh-CN" sz="1100" kern="1200" spc="-5" dirty="0" err="1">
                <a:solidFill>
                  <a:srgbClr val="000000"/>
                </a:solidFill>
                <a:latin typeface="Times New Roman" panose="02020603050405020304" pitchFamily="18" charset="0"/>
              </a:rPr>
              <a:t>Caglar</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Gulcehre</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KyungHyun</a:t>
            </a:r>
            <a:r>
              <a:rPr kumimoji="0" lang="en-US" altLang="zh-CN" sz="1100" kern="1200" spc="-5" dirty="0">
                <a:solidFill>
                  <a:srgbClr val="000000"/>
                </a:solidFill>
                <a:latin typeface="Times New Roman" panose="02020603050405020304" pitchFamily="18" charset="0"/>
              </a:rPr>
              <a:t> Cho, and </a:t>
            </a:r>
            <a:r>
              <a:rPr kumimoji="0" lang="en-US" altLang="zh-CN" sz="1100" kern="1200" spc="-5" dirty="0" err="1">
                <a:solidFill>
                  <a:srgbClr val="000000"/>
                </a:solidFill>
                <a:latin typeface="Times New Roman" panose="02020603050405020304" pitchFamily="18" charset="0"/>
              </a:rPr>
              <a:t>Yoshua</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Bengio</a:t>
            </a:r>
            <a:r>
              <a:rPr kumimoji="0" lang="en-US" altLang="zh-CN" sz="1100" kern="1200" spc="-5" dirty="0">
                <a:solidFill>
                  <a:srgbClr val="000000"/>
                </a:solidFill>
                <a:latin typeface="Times New Roman" panose="02020603050405020304" pitchFamily="18" charset="0"/>
              </a:rPr>
              <a:t>. 2014. Empirical evaluation of gated recurrent neural networks on sequence modeling. </a:t>
            </a:r>
            <a:r>
              <a:rPr kumimoji="0" lang="en-US" altLang="zh-CN" sz="1100" kern="1200" spc="-5" dirty="0" err="1">
                <a:solidFill>
                  <a:srgbClr val="000000"/>
                </a:solidFill>
                <a:latin typeface="Times New Roman" panose="02020603050405020304" pitchFamily="18" charset="0"/>
              </a:rPr>
              <a:t>arXiv</a:t>
            </a:r>
            <a:r>
              <a:rPr kumimoji="0" lang="en-US" altLang="zh-CN" sz="1100" kern="1200" spc="-5" dirty="0">
                <a:solidFill>
                  <a:srgbClr val="000000"/>
                </a:solidFill>
                <a:latin typeface="Times New Roman" panose="02020603050405020304" pitchFamily="18" charset="0"/>
              </a:rPr>
              <a:t> preprint arXiv:1412.3555 (2014).</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[8] Jacob Devlin, Ming-Wei Chang, Kenton Lee, and Kristina Toutanova. 2018. Bert: Pre-training of deep bidirectional transformers for language understanding. </a:t>
            </a:r>
            <a:r>
              <a:rPr kumimoji="0" lang="en-US" altLang="zh-CN" sz="1100" kern="1200" spc="-5" dirty="0" err="1">
                <a:solidFill>
                  <a:srgbClr val="000000"/>
                </a:solidFill>
                <a:latin typeface="Times New Roman" panose="02020603050405020304" pitchFamily="18" charset="0"/>
              </a:rPr>
              <a:t>arXiv</a:t>
            </a:r>
            <a:r>
              <a:rPr kumimoji="0" lang="en-US" altLang="zh-CN" sz="1100" kern="1200" spc="-5" dirty="0">
                <a:solidFill>
                  <a:srgbClr val="000000"/>
                </a:solidFill>
                <a:latin typeface="Times New Roman" panose="02020603050405020304" pitchFamily="18" charset="0"/>
              </a:rPr>
              <a:t> preprint arXiv:1810.04805 (2018).</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[9] Alexey </a:t>
            </a:r>
            <a:r>
              <a:rPr kumimoji="0" lang="en-US" altLang="zh-CN" sz="1100" kern="1200" spc="-5" dirty="0" err="1">
                <a:solidFill>
                  <a:srgbClr val="000000"/>
                </a:solidFill>
                <a:latin typeface="Times New Roman" panose="02020603050405020304" pitchFamily="18" charset="0"/>
              </a:rPr>
              <a:t>Dosovitskiy</a:t>
            </a:r>
            <a:r>
              <a:rPr kumimoji="0" lang="en-US" altLang="zh-CN" sz="1100" kern="1200" spc="-5" dirty="0">
                <a:solidFill>
                  <a:srgbClr val="000000"/>
                </a:solidFill>
                <a:latin typeface="Times New Roman" panose="02020603050405020304" pitchFamily="18" charset="0"/>
              </a:rPr>
              <a:t>, Lucas Beyer, Alexander Kolesnikov, Dirk </a:t>
            </a:r>
            <a:r>
              <a:rPr kumimoji="0" lang="en-US" altLang="zh-CN" sz="1100" kern="1200" spc="-5" dirty="0" err="1">
                <a:solidFill>
                  <a:srgbClr val="000000"/>
                </a:solidFill>
                <a:latin typeface="Times New Roman" panose="02020603050405020304" pitchFamily="18" charset="0"/>
              </a:rPr>
              <a:t>Weissenborn</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Xiaohua</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Zhai</a:t>
            </a:r>
            <a:r>
              <a:rPr kumimoji="0" lang="en-US" altLang="zh-CN" sz="1100" kern="1200" spc="-5" dirty="0">
                <a:solidFill>
                  <a:srgbClr val="000000"/>
                </a:solidFill>
                <a:latin typeface="Times New Roman" panose="02020603050405020304" pitchFamily="18" charset="0"/>
              </a:rPr>
              <a:t>, Thomas </a:t>
            </a:r>
            <a:r>
              <a:rPr kumimoji="0" lang="en-US" altLang="zh-CN" sz="1100" kern="1200" spc="-5" dirty="0" err="1">
                <a:solidFill>
                  <a:srgbClr val="000000"/>
                </a:solidFill>
                <a:latin typeface="Times New Roman" panose="02020603050405020304" pitchFamily="18" charset="0"/>
              </a:rPr>
              <a:t>Unterthiner</a:t>
            </a:r>
            <a:r>
              <a:rPr kumimoji="0" lang="en-US" altLang="zh-CN" sz="1100" kern="1200" spc="-5" dirty="0">
                <a:solidFill>
                  <a:srgbClr val="000000"/>
                </a:solidFill>
                <a:latin typeface="Times New Roman" panose="02020603050405020304" pitchFamily="18" charset="0"/>
              </a:rPr>
              <a:t>, Mostafa </a:t>
            </a:r>
            <a:r>
              <a:rPr kumimoji="0" lang="en-US" altLang="zh-CN" sz="1100" kern="1200" spc="-5" dirty="0" err="1">
                <a:solidFill>
                  <a:srgbClr val="000000"/>
                </a:solidFill>
                <a:latin typeface="Times New Roman" panose="02020603050405020304" pitchFamily="18" charset="0"/>
              </a:rPr>
              <a:t>Dehghani</a:t>
            </a:r>
            <a:r>
              <a:rPr kumimoji="0" lang="en-US" altLang="zh-CN" sz="1100" kern="1200" spc="-5" dirty="0">
                <a:solidFill>
                  <a:srgbClr val="000000"/>
                </a:solidFill>
                <a:latin typeface="Times New Roman" panose="02020603050405020304" pitchFamily="18" charset="0"/>
              </a:rPr>
              <a:t>, Matthias </a:t>
            </a:r>
            <a:r>
              <a:rPr kumimoji="0" lang="en-US" altLang="zh-CN" sz="1100" kern="1200" spc="-5" dirty="0" err="1">
                <a:solidFill>
                  <a:srgbClr val="000000"/>
                </a:solidFill>
                <a:latin typeface="Times New Roman" panose="02020603050405020304" pitchFamily="18" charset="0"/>
              </a:rPr>
              <a:t>Minderer</a:t>
            </a:r>
            <a:r>
              <a:rPr kumimoji="0" lang="en-US" altLang="zh-CN" sz="1100" kern="1200" spc="-5" dirty="0">
                <a:solidFill>
                  <a:srgbClr val="000000"/>
                </a:solidFill>
                <a:latin typeface="Times New Roman" panose="02020603050405020304" pitchFamily="18" charset="0"/>
              </a:rPr>
              <a:t>, Georg </a:t>
            </a:r>
            <a:r>
              <a:rPr kumimoji="0" lang="en-US" altLang="zh-CN" sz="1100" kern="1200" spc="-5" dirty="0" err="1">
                <a:solidFill>
                  <a:srgbClr val="000000"/>
                </a:solidFill>
                <a:latin typeface="Times New Roman" panose="02020603050405020304" pitchFamily="18" charset="0"/>
              </a:rPr>
              <a:t>Heigold</a:t>
            </a:r>
            <a:r>
              <a:rPr kumimoji="0" lang="en-US" altLang="zh-CN" sz="1100" kern="1200" spc="-5" dirty="0">
                <a:solidFill>
                  <a:srgbClr val="000000"/>
                </a:solidFill>
                <a:latin typeface="Times New Roman" panose="02020603050405020304" pitchFamily="18" charset="0"/>
              </a:rPr>
              <a:t>, Sylvain </a:t>
            </a:r>
            <a:r>
              <a:rPr kumimoji="0" lang="en-US" altLang="zh-CN" sz="1100" kern="1200" spc="-5" dirty="0" err="1">
                <a:solidFill>
                  <a:srgbClr val="000000"/>
                </a:solidFill>
                <a:latin typeface="Times New Roman" panose="02020603050405020304" pitchFamily="18" charset="0"/>
              </a:rPr>
              <a:t>Gelly</a:t>
            </a:r>
            <a:r>
              <a:rPr kumimoji="0" lang="en-US" altLang="zh-CN" sz="1100" kern="1200" spc="-5" dirty="0">
                <a:solidFill>
                  <a:srgbClr val="000000"/>
                </a:solidFill>
                <a:latin typeface="Times New Roman" panose="02020603050405020304" pitchFamily="18" charset="0"/>
              </a:rPr>
              <a:t>, Jakob </a:t>
            </a:r>
            <a:r>
              <a:rPr kumimoji="0" lang="en-US" altLang="zh-CN" sz="1100" kern="1200" spc="-5" dirty="0" err="1">
                <a:solidFill>
                  <a:srgbClr val="000000"/>
                </a:solidFill>
                <a:latin typeface="Times New Roman" panose="02020603050405020304" pitchFamily="18" charset="0"/>
              </a:rPr>
              <a:t>Uszkoreit</a:t>
            </a:r>
            <a:r>
              <a:rPr kumimoji="0" lang="en-US" altLang="zh-CN" sz="1100" kern="1200" spc="-5" dirty="0">
                <a:solidFill>
                  <a:srgbClr val="000000"/>
                </a:solidFill>
                <a:latin typeface="Times New Roman" panose="02020603050405020304" pitchFamily="18" charset="0"/>
              </a:rPr>
              <a:t>, and Neil </a:t>
            </a:r>
            <a:r>
              <a:rPr kumimoji="0" lang="en-US" altLang="zh-CN" sz="1100" kern="1200" spc="-5" dirty="0" err="1">
                <a:solidFill>
                  <a:srgbClr val="000000"/>
                </a:solidFill>
                <a:latin typeface="Times New Roman" panose="02020603050405020304" pitchFamily="18" charset="0"/>
              </a:rPr>
              <a:t>Houlsby</a:t>
            </a:r>
            <a:r>
              <a:rPr kumimoji="0" lang="en-US" altLang="zh-CN" sz="1100" kern="1200" spc="-5" dirty="0">
                <a:solidFill>
                  <a:srgbClr val="000000"/>
                </a:solidFill>
                <a:latin typeface="Times New Roman" panose="02020603050405020304" pitchFamily="18" charset="0"/>
              </a:rPr>
              <a:t>. 2021. An Image is Worth 16x16 Words: Transformers for Image Recognition at Scale. In International Conference on Learning Representations.</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[10] Jakob Foerster, Gregory Farquhar, </a:t>
            </a:r>
            <a:r>
              <a:rPr kumimoji="0" lang="en-US" altLang="zh-CN" sz="1100" kern="1200" spc="-5" dirty="0" err="1">
                <a:solidFill>
                  <a:srgbClr val="000000"/>
                </a:solidFill>
                <a:latin typeface="Times New Roman" panose="02020603050405020304" pitchFamily="18" charset="0"/>
              </a:rPr>
              <a:t>Triantafyllos</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Afouras</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Nantas</a:t>
            </a:r>
            <a:r>
              <a:rPr kumimoji="0" lang="en-US" altLang="zh-CN" sz="1100" kern="1200" spc="-5" dirty="0">
                <a:solidFill>
                  <a:srgbClr val="000000"/>
                </a:solidFill>
                <a:latin typeface="Times New Roman" panose="02020603050405020304" pitchFamily="18" charset="0"/>
              </a:rPr>
              <a:t> Nardelli, and Shimon </a:t>
            </a:r>
            <a:r>
              <a:rPr kumimoji="0" lang="en-US" altLang="zh-CN" sz="1100" kern="1200" spc="-5" dirty="0" err="1">
                <a:solidFill>
                  <a:srgbClr val="000000"/>
                </a:solidFill>
                <a:latin typeface="Times New Roman" panose="02020603050405020304" pitchFamily="18" charset="0"/>
              </a:rPr>
              <a:t>Whiteson</a:t>
            </a:r>
            <a:r>
              <a:rPr kumimoji="0" lang="en-US" altLang="zh-CN" sz="1100" kern="1200" spc="-5" dirty="0">
                <a:solidFill>
                  <a:srgbClr val="000000"/>
                </a:solidFill>
                <a:latin typeface="Times New Roman" panose="02020603050405020304" pitchFamily="18" charset="0"/>
              </a:rPr>
              <a:t>. 2018. Counterfactual multi-agent policy gradients. In Proceedings of the AAAI Conference on Artificial Intelligence, Vol. 32.</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[11] </a:t>
            </a:r>
            <a:r>
              <a:rPr kumimoji="0" lang="en-US" altLang="zh-CN" sz="1100" kern="1200" spc="-5" dirty="0" err="1">
                <a:solidFill>
                  <a:srgbClr val="000000"/>
                </a:solidFill>
                <a:latin typeface="Times New Roman" panose="02020603050405020304" pitchFamily="18" charset="0"/>
              </a:rPr>
              <a:t>Lingwen</a:t>
            </a:r>
            <a:r>
              <a:rPr kumimoji="0" lang="en-US" altLang="zh-CN" sz="1100" kern="1200" spc="-5" dirty="0">
                <a:solidFill>
                  <a:srgbClr val="000000"/>
                </a:solidFill>
                <a:latin typeface="Times New Roman" panose="02020603050405020304" pitchFamily="18" charset="0"/>
              </a:rPr>
              <a:t> Gan, Na Li, </a:t>
            </a:r>
            <a:r>
              <a:rPr kumimoji="0" lang="en-US" altLang="zh-CN" sz="1100" kern="1200" spc="-5" dirty="0" err="1">
                <a:solidFill>
                  <a:srgbClr val="000000"/>
                </a:solidFill>
                <a:latin typeface="Times New Roman" panose="02020603050405020304" pitchFamily="18" charset="0"/>
              </a:rPr>
              <a:t>Ufuk</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Topcu</a:t>
            </a:r>
            <a:r>
              <a:rPr kumimoji="0" lang="en-US" altLang="zh-CN" sz="1100" kern="1200" spc="-5" dirty="0">
                <a:solidFill>
                  <a:srgbClr val="000000"/>
                </a:solidFill>
                <a:latin typeface="Times New Roman" panose="02020603050405020304" pitchFamily="18" charset="0"/>
              </a:rPr>
              <a:t>, and Steven H Low. 2013. Optimal power flow in tree networks. In Proceedings of the IEEE Conference on Decision and Control. IEEE, 2313–2318.</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[12] Jayesh K Gupta, Maxim </a:t>
            </a:r>
            <a:r>
              <a:rPr kumimoji="0" lang="en-US" altLang="zh-CN" sz="1100" kern="1200" spc="-5" dirty="0" err="1">
                <a:solidFill>
                  <a:srgbClr val="000000"/>
                </a:solidFill>
                <a:latin typeface="Times New Roman" panose="02020603050405020304" pitchFamily="18" charset="0"/>
              </a:rPr>
              <a:t>Egorov</a:t>
            </a:r>
            <a:r>
              <a:rPr kumimoji="0" lang="en-US" altLang="zh-CN" sz="1100" kern="1200" spc="-5" dirty="0">
                <a:solidFill>
                  <a:srgbClr val="000000"/>
                </a:solidFill>
                <a:latin typeface="Times New Roman" panose="02020603050405020304" pitchFamily="18" charset="0"/>
              </a:rPr>
              <a:t>, and Mykel </a:t>
            </a:r>
            <a:r>
              <a:rPr kumimoji="0" lang="en-US" altLang="zh-CN" sz="1100" kern="1200" spc="-5" dirty="0" err="1">
                <a:solidFill>
                  <a:srgbClr val="000000"/>
                </a:solidFill>
                <a:latin typeface="Times New Roman" panose="02020603050405020304" pitchFamily="18" charset="0"/>
              </a:rPr>
              <a:t>Kochenderfer</a:t>
            </a:r>
            <a:r>
              <a:rPr kumimoji="0" lang="en-US" altLang="zh-CN" sz="1100" kern="1200" spc="-5" dirty="0">
                <a:solidFill>
                  <a:srgbClr val="000000"/>
                </a:solidFill>
                <a:latin typeface="Times New Roman" panose="02020603050405020304" pitchFamily="18" charset="0"/>
              </a:rPr>
              <a:t>. 2017. Cooperative multi-agent control using deep reinforcement learning. In Proceedings of the International Conference on Autonomous Agents and Multiagent Systems. Springer, 66–83.</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[13] </a:t>
            </a:r>
            <a:r>
              <a:rPr kumimoji="0" lang="en-US" altLang="zh-CN" sz="1100" kern="1200" spc="-5" dirty="0" err="1">
                <a:solidFill>
                  <a:srgbClr val="000000"/>
                </a:solidFill>
                <a:latin typeface="Times New Roman" panose="02020603050405020304" pitchFamily="18" charset="0"/>
              </a:rPr>
              <a:t>Tuomas</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Haarnoja</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Aurick</a:t>
            </a:r>
            <a:r>
              <a:rPr kumimoji="0" lang="en-US" altLang="zh-CN" sz="1100" kern="1200" spc="-5" dirty="0">
                <a:solidFill>
                  <a:srgbClr val="000000"/>
                </a:solidFill>
                <a:latin typeface="Times New Roman" panose="02020603050405020304" pitchFamily="18" charset="0"/>
              </a:rPr>
              <a:t> Zhou, Kristian </a:t>
            </a:r>
            <a:r>
              <a:rPr kumimoji="0" lang="en-US" altLang="zh-CN" sz="1100" kern="1200" spc="-5" dirty="0" err="1">
                <a:solidFill>
                  <a:srgbClr val="000000"/>
                </a:solidFill>
                <a:latin typeface="Times New Roman" panose="02020603050405020304" pitchFamily="18" charset="0"/>
              </a:rPr>
              <a:t>Hartikainen</a:t>
            </a:r>
            <a:r>
              <a:rPr kumimoji="0" lang="en-US" altLang="zh-CN" sz="1100" kern="1200" spc="-5" dirty="0">
                <a:solidFill>
                  <a:srgbClr val="000000"/>
                </a:solidFill>
                <a:latin typeface="Times New Roman" panose="02020603050405020304" pitchFamily="18" charset="0"/>
              </a:rPr>
              <a:t>, George Tucker, </a:t>
            </a:r>
            <a:r>
              <a:rPr kumimoji="0" lang="en-US" altLang="zh-CN" sz="1100" kern="1200" spc="-5" dirty="0" err="1">
                <a:solidFill>
                  <a:srgbClr val="000000"/>
                </a:solidFill>
                <a:latin typeface="Times New Roman" panose="02020603050405020304" pitchFamily="18" charset="0"/>
              </a:rPr>
              <a:t>Sehoon</a:t>
            </a:r>
            <a:r>
              <a:rPr kumimoji="0" lang="en-US" altLang="zh-CN" sz="1100" kern="1200" spc="-5" dirty="0">
                <a:solidFill>
                  <a:srgbClr val="000000"/>
                </a:solidFill>
                <a:latin typeface="Times New Roman" panose="02020603050405020304" pitchFamily="18" charset="0"/>
              </a:rPr>
              <a:t> Ha, </a:t>
            </a:r>
            <a:r>
              <a:rPr kumimoji="0" lang="en-US" altLang="zh-CN" sz="1100" kern="1200" spc="-5" dirty="0" err="1">
                <a:solidFill>
                  <a:srgbClr val="000000"/>
                </a:solidFill>
                <a:latin typeface="Times New Roman" panose="02020603050405020304" pitchFamily="18" charset="0"/>
              </a:rPr>
              <a:t>Jie</a:t>
            </a:r>
            <a:r>
              <a:rPr kumimoji="0" lang="en-US" altLang="zh-CN" sz="1100" kern="1200" spc="-5" dirty="0">
                <a:solidFill>
                  <a:srgbClr val="000000"/>
                </a:solidFill>
                <a:latin typeface="Times New Roman" panose="02020603050405020304" pitchFamily="18" charset="0"/>
              </a:rPr>
              <a:t> Tan, Vikash Kumar, Henry Zhu, Abhishek Gupta, Pieter </a:t>
            </a:r>
            <a:r>
              <a:rPr kumimoji="0" lang="en-US" altLang="zh-CN" sz="1100" kern="1200" spc="-5" dirty="0" err="1">
                <a:solidFill>
                  <a:srgbClr val="000000"/>
                </a:solidFill>
                <a:latin typeface="Times New Roman" panose="02020603050405020304" pitchFamily="18" charset="0"/>
              </a:rPr>
              <a:t>Abbeel</a:t>
            </a:r>
            <a:r>
              <a:rPr kumimoji="0" lang="en-US" altLang="zh-CN" sz="1100" kern="1200" spc="-5" dirty="0">
                <a:solidFill>
                  <a:srgbClr val="000000"/>
                </a:solidFill>
                <a:latin typeface="Times New Roman" panose="02020603050405020304" pitchFamily="18" charset="0"/>
              </a:rPr>
              <a:t>, et al. 2018.</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[14] Siyi Hu, </a:t>
            </a:r>
            <a:r>
              <a:rPr kumimoji="0" lang="en-US" altLang="zh-CN" sz="1100" kern="1200" spc="-5" dirty="0" err="1">
                <a:solidFill>
                  <a:srgbClr val="000000"/>
                </a:solidFill>
                <a:latin typeface="Times New Roman" panose="02020603050405020304" pitchFamily="18" charset="0"/>
              </a:rPr>
              <a:t>Fengda</a:t>
            </a:r>
            <a:r>
              <a:rPr kumimoji="0" lang="en-US" altLang="zh-CN" sz="1100" kern="1200" spc="-5" dirty="0">
                <a:solidFill>
                  <a:srgbClr val="000000"/>
                </a:solidFill>
                <a:latin typeface="Times New Roman" panose="02020603050405020304" pitchFamily="18" charset="0"/>
              </a:rPr>
              <a:t> Zhu, </a:t>
            </a:r>
            <a:r>
              <a:rPr kumimoji="0" lang="en-US" altLang="zh-CN" sz="1100" kern="1200" spc="-5" dirty="0" err="1">
                <a:solidFill>
                  <a:srgbClr val="000000"/>
                </a:solidFill>
                <a:latin typeface="Times New Roman" panose="02020603050405020304" pitchFamily="18" charset="0"/>
              </a:rPr>
              <a:t>Xiaojun</a:t>
            </a:r>
            <a:r>
              <a:rPr kumimoji="0" lang="en-US" altLang="zh-CN" sz="1100" kern="1200" spc="-5" dirty="0">
                <a:solidFill>
                  <a:srgbClr val="000000"/>
                </a:solidFill>
                <a:latin typeface="Times New Roman" panose="02020603050405020304" pitchFamily="18" charset="0"/>
              </a:rPr>
              <a:t> Chang, and </a:t>
            </a:r>
            <a:r>
              <a:rPr kumimoji="0" lang="en-US" altLang="zh-CN" sz="1100" kern="1200" spc="-5" dirty="0" err="1">
                <a:solidFill>
                  <a:srgbClr val="000000"/>
                </a:solidFill>
                <a:latin typeface="Times New Roman" panose="02020603050405020304" pitchFamily="18" charset="0"/>
              </a:rPr>
              <a:t>Xiaodan</a:t>
            </a:r>
            <a:r>
              <a:rPr kumimoji="0" lang="en-US" altLang="zh-CN" sz="1100" kern="1200" spc="-5" dirty="0">
                <a:solidFill>
                  <a:srgbClr val="000000"/>
                </a:solidFill>
                <a:latin typeface="Times New Roman" panose="02020603050405020304" pitchFamily="18" charset="0"/>
              </a:rPr>
              <a:t> Liang. 2021. </a:t>
            </a:r>
            <a:r>
              <a:rPr kumimoji="0" lang="en-US" altLang="zh-CN" sz="1100" kern="1200" spc="-5" dirty="0" err="1">
                <a:solidFill>
                  <a:srgbClr val="000000"/>
                </a:solidFill>
                <a:latin typeface="Times New Roman" panose="02020603050405020304" pitchFamily="18" charset="0"/>
              </a:rPr>
              <a:t>UPDeT</a:t>
            </a:r>
            <a:r>
              <a:rPr kumimoji="0" lang="en-US" altLang="zh-CN" sz="1100" kern="1200" spc="-5" dirty="0">
                <a:solidFill>
                  <a:srgbClr val="000000"/>
                </a:solidFill>
                <a:latin typeface="Times New Roman" panose="02020603050405020304" pitchFamily="18" charset="0"/>
              </a:rPr>
              <a:t>: Universal Multi-agent RL via Policy Decoupling with Transformers. In International Conference on Learning Representations.</a:t>
            </a:r>
            <a:endParaRPr kumimoji="0" lang="zh-CN" altLang="zh-CN" sz="1100" kern="1200" spc="-5" dirty="0">
              <a:solidFill>
                <a:srgbClr val="000000"/>
              </a:solidFill>
              <a:latin typeface="Times New Roman" panose="02020603050405020304" pitchFamily="18" charset="0"/>
            </a:endParaRPr>
          </a:p>
          <a:p>
            <a:pPr marL="228600" marR="64770" lvl="0" indent="-228600" algn="just" fontAlgn="auto">
              <a:spcBef>
                <a:spcPts val="20"/>
              </a:spcBef>
              <a:spcAft>
                <a:spcPts val="0"/>
              </a:spcAft>
              <a:buClrTx/>
              <a:buSzPts val="1050"/>
              <a:buFont typeface="+mj-lt"/>
              <a:buAutoNum type="arabicPeriod"/>
              <a:tabLst>
                <a:tab pos="332740" algn="l"/>
              </a:tabLst>
              <a:defRPr/>
            </a:pPr>
            <a:r>
              <a:rPr kumimoji="0" lang="en-US" altLang="zh-CN" sz="1100" kern="1200" spc="-5" dirty="0">
                <a:solidFill>
                  <a:srgbClr val="000000"/>
                </a:solidFill>
                <a:latin typeface="Times New Roman" panose="02020603050405020304" pitchFamily="18" charset="0"/>
              </a:rPr>
              <a:t>[15] HM </a:t>
            </a:r>
            <a:r>
              <a:rPr kumimoji="0" lang="en-US" altLang="zh-CN" sz="1100" kern="1200" spc="-5" dirty="0" err="1">
                <a:solidFill>
                  <a:srgbClr val="000000"/>
                </a:solidFill>
                <a:latin typeface="Times New Roman" panose="02020603050405020304" pitchFamily="18" charset="0"/>
              </a:rPr>
              <a:t>Khodr</a:t>
            </a:r>
            <a:r>
              <a:rPr kumimoji="0" lang="en-US" altLang="zh-CN" sz="1100" kern="1200" spc="-5" dirty="0">
                <a:solidFill>
                  <a:srgbClr val="000000"/>
                </a:solidFill>
                <a:latin typeface="Times New Roman" panose="02020603050405020304" pitchFamily="18" charset="0"/>
              </a:rPr>
              <a:t>, FG </a:t>
            </a:r>
            <a:r>
              <a:rPr kumimoji="0" lang="en-US" altLang="zh-CN" sz="1100" kern="1200" spc="-5" dirty="0" err="1">
                <a:solidFill>
                  <a:srgbClr val="000000"/>
                </a:solidFill>
                <a:latin typeface="Times New Roman" panose="02020603050405020304" pitchFamily="18" charset="0"/>
              </a:rPr>
              <a:t>Olsina</a:t>
            </a:r>
            <a:r>
              <a:rPr kumimoji="0" lang="en-US" altLang="zh-CN" sz="1100" kern="1200" spc="-5" dirty="0">
                <a:solidFill>
                  <a:srgbClr val="000000"/>
                </a:solidFill>
                <a:latin typeface="Times New Roman" panose="02020603050405020304" pitchFamily="18" charset="0"/>
              </a:rPr>
              <a:t>, PM De Oliveira-De Jesus, and JM </a:t>
            </a:r>
            <a:r>
              <a:rPr kumimoji="0" lang="en-US" altLang="zh-CN" sz="1100" kern="1200" spc="-5" dirty="0" err="1">
                <a:solidFill>
                  <a:srgbClr val="000000"/>
                </a:solidFill>
                <a:latin typeface="Times New Roman" panose="02020603050405020304" pitchFamily="18" charset="0"/>
              </a:rPr>
              <a:t>Yusta</a:t>
            </a:r>
            <a:r>
              <a:rPr kumimoji="0" lang="en-US" altLang="zh-CN" sz="1100" kern="1200" spc="-5" dirty="0">
                <a:solidFill>
                  <a:srgbClr val="000000"/>
                </a:solidFill>
                <a:latin typeface="Times New Roman" panose="02020603050405020304" pitchFamily="18" charset="0"/>
              </a:rPr>
              <a:t>. 2008. Maximum savings approach for location and sizing of capacitors in distribution systems. Electric Power Systems Research 78, 7 (2008), 1192–1203.</a:t>
            </a:r>
            <a:endParaRPr kumimoji="0" lang="zh-CN" altLang="zh-CN" sz="1100" kern="1200" spc="-5" dirty="0">
              <a:solidFill>
                <a:srgbClr val="000000"/>
              </a:solidFill>
              <a:latin typeface="Times New Roman" panose="02020603050405020304" pitchFamily="18" charset="0"/>
            </a:endParaRPr>
          </a:p>
        </p:txBody>
      </p:sp>
      <p:sp>
        <p:nvSpPr>
          <p:cNvPr id="4" name="灯片编号占位符 3"/>
          <p:cNvSpPr>
            <a:spLocks noGrp="1"/>
          </p:cNvSpPr>
          <p:nvPr>
            <p:ph type="sldNum" sz="quarter" idx="12"/>
          </p:nvPr>
        </p:nvSpPr>
        <p:spPr>
          <a:xfrm>
            <a:off x="6527226" y="6238009"/>
            <a:ext cx="1905000" cy="457200"/>
          </a:xfrm>
        </p:spPr>
        <p:txBody>
          <a:bodyPr/>
          <a:lstStyle/>
          <a:p>
            <a:pPr marL="0" marR="0" lvl="0" indent="0" algn="r" defTabSz="914400" rtl="0" eaLnBrk="1" fontAlgn="auto" latinLnBrk="0" hangingPunct="1">
              <a:lnSpc>
                <a:spcPct val="100000"/>
              </a:lnSpc>
              <a:spcBef>
                <a:spcPct val="0"/>
              </a:spcBef>
              <a:spcAft>
                <a:spcPts val="0"/>
              </a:spcAft>
              <a:buClrTx/>
              <a:buSzTx/>
              <a:buFontTx/>
              <a:buNone/>
              <a:defRPr/>
            </a:pPr>
            <a:fld id="{BE59E6E9-16BB-4D46-A8D6-97CC594B8C57}" type="slidenum">
              <a:rPr kumimoji="0" lang="en-US" altLang="zh-CN" sz="1200" b="0" i="0" u="none" strike="noStrike" kern="1200" cap="none" spc="0" normalizeH="0" baseline="0" noProof="0" smtClean="0">
                <a:ln>
                  <a:noFill/>
                </a:ln>
                <a:solidFill>
                  <a:prstClr val="black"/>
                </a:solidFill>
                <a:effectLst/>
                <a:uLnTx/>
                <a:uFillTx/>
                <a:latin typeface="Microsoft YaHei" panose="020B0503020204020204" pitchFamily="34" charset="-122"/>
                <a:ea typeface="Microsoft YaHei" panose="020B0503020204020204" pitchFamily="34" charset="-122"/>
              </a:rPr>
              <a:t>32</a:t>
            </a:fld>
            <a:endParaRPr kumimoji="0"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6938053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icrosoft YaHei" panose="020B0503020204020204" pitchFamily="34" charset="-122"/>
                <a:ea typeface="Microsoft YaHei" panose="020B0503020204020204" pitchFamily="34" charset="-122"/>
              </a:rPr>
              <a:t>参考文献</a:t>
            </a:r>
            <a:endParaRPr lang="en-US" altLang="en-US" sz="3200"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idx="1"/>
          </p:nvPr>
        </p:nvSpPr>
        <p:spPr>
          <a:xfrm>
            <a:off x="566737" y="1341441"/>
            <a:ext cx="8379836" cy="5464604"/>
          </a:xfrm>
        </p:spPr>
        <p:txBody>
          <a:bodyPr/>
          <a:lstStyle/>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[16] </a:t>
            </a:r>
            <a:r>
              <a:rPr kumimoji="0" lang="en-US" altLang="zh-CN" sz="1100" kern="1200" spc="-5" dirty="0" err="1">
                <a:solidFill>
                  <a:srgbClr val="000000"/>
                </a:solidFill>
                <a:latin typeface="Times New Roman" panose="02020603050405020304" pitchFamily="18" charset="0"/>
              </a:rPr>
              <a:t>Haotian</a:t>
            </a:r>
            <a:r>
              <a:rPr kumimoji="0" lang="en-US" altLang="zh-CN" sz="1100" kern="1200" spc="-5" dirty="0">
                <a:solidFill>
                  <a:srgbClr val="000000"/>
                </a:solidFill>
                <a:latin typeface="Times New Roman" panose="02020603050405020304" pitchFamily="18" charset="0"/>
              </a:rPr>
              <a:t> Liu and </a:t>
            </a:r>
            <a:r>
              <a:rPr kumimoji="0" lang="en-US" altLang="zh-CN" sz="1100" kern="1200" spc="-5" dirty="0" err="1">
                <a:solidFill>
                  <a:srgbClr val="000000"/>
                </a:solidFill>
                <a:latin typeface="Times New Roman" panose="02020603050405020304" pitchFamily="18" charset="0"/>
              </a:rPr>
              <a:t>Wenchuan</a:t>
            </a:r>
            <a:r>
              <a:rPr kumimoji="0" lang="en-US" altLang="zh-CN" sz="1100" kern="1200" spc="-5" dirty="0">
                <a:solidFill>
                  <a:srgbClr val="000000"/>
                </a:solidFill>
                <a:latin typeface="Times New Roman" panose="02020603050405020304" pitchFamily="18" charset="0"/>
              </a:rPr>
              <a:t> Wu. 2021. Online multi-agent reinforcement learning for decentralized inverter-based volt-var control. IEEE Transactions on Smart Grid 12, 4 (2021), 2980–2990.</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[17] Kai Liu, </a:t>
            </a:r>
            <a:r>
              <a:rPr kumimoji="0" lang="en-US" altLang="zh-CN" sz="1100" kern="1200" spc="-5" dirty="0" err="1">
                <a:solidFill>
                  <a:srgbClr val="000000"/>
                </a:solidFill>
                <a:latin typeface="Times New Roman" panose="02020603050405020304" pitchFamily="18" charset="0"/>
              </a:rPr>
              <a:t>Yuyang</a:t>
            </a:r>
            <a:r>
              <a:rPr kumimoji="0" lang="en-US" altLang="zh-CN" sz="1100" kern="1200" spc="-5" dirty="0">
                <a:solidFill>
                  <a:srgbClr val="000000"/>
                </a:solidFill>
                <a:latin typeface="Times New Roman" panose="02020603050405020304" pitchFamily="18" charset="0"/>
              </a:rPr>
              <a:t> Zhao, Gang Wang, and Bei Peng. 2022. Self-attention-based multi-agent continuous control method in cooperative environments. Information Sciences 585 (2022), 454–470.</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[18] Yong Liu, </a:t>
            </a:r>
            <a:r>
              <a:rPr kumimoji="0" lang="en-US" altLang="zh-CN" sz="1100" kern="1200" spc="-5" dirty="0" err="1">
                <a:solidFill>
                  <a:srgbClr val="000000"/>
                </a:solidFill>
                <a:latin typeface="Times New Roman" panose="02020603050405020304" pitchFamily="18" charset="0"/>
              </a:rPr>
              <a:t>Weixun</a:t>
            </a:r>
            <a:r>
              <a:rPr kumimoji="0" lang="en-US" altLang="zh-CN" sz="1100" kern="1200" spc="-5" dirty="0">
                <a:solidFill>
                  <a:srgbClr val="000000"/>
                </a:solidFill>
                <a:latin typeface="Times New Roman" panose="02020603050405020304" pitchFamily="18" charset="0"/>
              </a:rPr>
              <a:t> Wang, </a:t>
            </a:r>
            <a:r>
              <a:rPr kumimoji="0" lang="en-US" altLang="zh-CN" sz="1100" kern="1200" spc="-5" dirty="0" err="1">
                <a:solidFill>
                  <a:srgbClr val="000000"/>
                </a:solidFill>
                <a:latin typeface="Times New Roman" panose="02020603050405020304" pitchFamily="18" charset="0"/>
              </a:rPr>
              <a:t>Yujing</a:t>
            </a:r>
            <a:r>
              <a:rPr kumimoji="0" lang="en-US" altLang="zh-CN" sz="1100" kern="1200" spc="-5" dirty="0">
                <a:solidFill>
                  <a:srgbClr val="000000"/>
                </a:solidFill>
                <a:latin typeface="Times New Roman" panose="02020603050405020304" pitchFamily="18" charset="0"/>
              </a:rPr>
              <a:t> Hu, </a:t>
            </a:r>
            <a:r>
              <a:rPr kumimoji="0" lang="en-US" altLang="zh-CN" sz="1100" kern="1200" spc="-5" dirty="0" err="1">
                <a:solidFill>
                  <a:srgbClr val="000000"/>
                </a:solidFill>
                <a:latin typeface="Times New Roman" panose="02020603050405020304" pitchFamily="18" charset="0"/>
              </a:rPr>
              <a:t>Jianye</a:t>
            </a:r>
            <a:r>
              <a:rPr kumimoji="0" lang="en-US" altLang="zh-CN" sz="1100" kern="1200" spc="-5" dirty="0">
                <a:solidFill>
                  <a:srgbClr val="000000"/>
                </a:solidFill>
                <a:latin typeface="Times New Roman" panose="02020603050405020304" pitchFamily="18" charset="0"/>
              </a:rPr>
              <a:t> Hao, </a:t>
            </a:r>
            <a:r>
              <a:rPr kumimoji="0" lang="en-US" altLang="zh-CN" sz="1100" kern="1200" spc="-5" dirty="0" err="1">
                <a:solidFill>
                  <a:srgbClr val="000000"/>
                </a:solidFill>
                <a:latin typeface="Times New Roman" panose="02020603050405020304" pitchFamily="18" charset="0"/>
              </a:rPr>
              <a:t>Xingguo</a:t>
            </a:r>
            <a:r>
              <a:rPr kumimoji="0" lang="en-US" altLang="zh-CN" sz="1100" kern="1200" spc="-5" dirty="0">
                <a:solidFill>
                  <a:srgbClr val="000000"/>
                </a:solidFill>
                <a:latin typeface="Times New Roman" panose="02020603050405020304" pitchFamily="18" charset="0"/>
              </a:rPr>
              <a:t> Chen, and Yang Gao. 2020. Multi-agent game abstraction via graph attention neural network. In Proceedings of the AAAI Conference on Artificial Intelligence, Vol. 34. 7211–7218.</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[19] Ryan Lowe, Yi Wu, Aviv Tamar, Jean </a:t>
            </a:r>
            <a:r>
              <a:rPr kumimoji="0" lang="en-US" altLang="zh-CN" sz="1100" kern="1200" spc="-5" dirty="0" err="1">
                <a:solidFill>
                  <a:srgbClr val="000000"/>
                </a:solidFill>
                <a:latin typeface="Times New Roman" panose="02020603050405020304" pitchFamily="18" charset="0"/>
              </a:rPr>
              <a:t>Harb</a:t>
            </a:r>
            <a:r>
              <a:rPr kumimoji="0" lang="en-US" altLang="zh-CN" sz="1100" kern="1200" spc="-5" dirty="0">
                <a:solidFill>
                  <a:srgbClr val="000000"/>
                </a:solidFill>
                <a:latin typeface="Times New Roman" panose="02020603050405020304" pitchFamily="18" charset="0"/>
              </a:rPr>
              <a:t>, Pieter </a:t>
            </a:r>
            <a:r>
              <a:rPr kumimoji="0" lang="en-US" altLang="zh-CN" sz="1100" kern="1200" spc="-5" dirty="0" err="1">
                <a:solidFill>
                  <a:srgbClr val="000000"/>
                </a:solidFill>
                <a:latin typeface="Times New Roman" panose="02020603050405020304" pitchFamily="18" charset="0"/>
              </a:rPr>
              <a:t>Abbeel</a:t>
            </a:r>
            <a:r>
              <a:rPr kumimoji="0" lang="en-US" altLang="zh-CN" sz="1100" kern="1200" spc="-5" dirty="0">
                <a:solidFill>
                  <a:srgbClr val="000000"/>
                </a:solidFill>
                <a:latin typeface="Times New Roman" panose="02020603050405020304" pitchFamily="18" charset="0"/>
              </a:rPr>
              <a:t>, and Igor </a:t>
            </a:r>
            <a:r>
              <a:rPr kumimoji="0" lang="en-US" altLang="zh-CN" sz="1100" kern="1200" spc="-5" dirty="0" err="1">
                <a:solidFill>
                  <a:srgbClr val="000000"/>
                </a:solidFill>
                <a:latin typeface="Times New Roman" panose="02020603050405020304" pitchFamily="18" charset="0"/>
              </a:rPr>
              <a:t>Mordatch</a:t>
            </a:r>
            <a:r>
              <a:rPr kumimoji="0" lang="en-US" altLang="zh-CN" sz="1100" kern="1200" spc="-5" dirty="0">
                <a:solidFill>
                  <a:srgbClr val="000000"/>
                </a:solidFill>
                <a:latin typeface="Times New Roman" panose="02020603050405020304" pitchFamily="18" charset="0"/>
              </a:rPr>
              <a:t>. 2017. Multi-agent actor-critic for mixed cooperative-competitive environments. </a:t>
            </a:r>
            <a:r>
              <a:rPr kumimoji="0" lang="en-US" altLang="zh-CN" sz="1100" kern="1200" spc="-5" dirty="0" err="1">
                <a:solidFill>
                  <a:srgbClr val="000000"/>
                </a:solidFill>
                <a:latin typeface="Times New Roman" panose="02020603050405020304" pitchFamily="18" charset="0"/>
              </a:rPr>
              <a:t>arXiv</a:t>
            </a:r>
            <a:r>
              <a:rPr kumimoji="0" lang="en-US" altLang="zh-CN" sz="1100" kern="1200" spc="-5" dirty="0">
                <a:solidFill>
                  <a:srgbClr val="000000"/>
                </a:solidFill>
                <a:latin typeface="Times New Roman" panose="02020603050405020304" pitchFamily="18" charset="0"/>
              </a:rPr>
              <a:t> preprint arXiv:1706.02275 (2017).</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[20] Steffen Meinecke, </a:t>
            </a:r>
            <a:r>
              <a:rPr kumimoji="0" lang="en-US" altLang="zh-CN" sz="1100" kern="1200" spc="-5" dirty="0" err="1">
                <a:solidFill>
                  <a:srgbClr val="000000"/>
                </a:solidFill>
                <a:latin typeface="Times New Roman" panose="02020603050405020304" pitchFamily="18" charset="0"/>
              </a:rPr>
              <a:t>Džanan</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Sarajlić</a:t>
            </a:r>
            <a:r>
              <a:rPr kumimoji="0" lang="en-US" altLang="zh-CN" sz="1100" kern="1200" spc="-5" dirty="0">
                <a:solidFill>
                  <a:srgbClr val="000000"/>
                </a:solidFill>
                <a:latin typeface="Times New Roman" panose="02020603050405020304" pitchFamily="18" charset="0"/>
              </a:rPr>
              <a:t>, Simon Ruben </a:t>
            </a:r>
            <a:r>
              <a:rPr kumimoji="0" lang="en-US" altLang="zh-CN" sz="1100" kern="1200" spc="-5" dirty="0" err="1">
                <a:solidFill>
                  <a:srgbClr val="000000"/>
                </a:solidFill>
                <a:latin typeface="Times New Roman" panose="02020603050405020304" pitchFamily="18" charset="0"/>
              </a:rPr>
              <a:t>Drauz</a:t>
            </a:r>
            <a:r>
              <a:rPr kumimoji="0" lang="en-US" altLang="zh-CN" sz="1100" kern="1200" spc="-5" dirty="0">
                <a:solidFill>
                  <a:srgbClr val="000000"/>
                </a:solidFill>
                <a:latin typeface="Times New Roman" panose="02020603050405020304" pitchFamily="18" charset="0"/>
              </a:rPr>
              <a:t>, Annika </a:t>
            </a:r>
            <a:r>
              <a:rPr kumimoji="0" lang="en-US" altLang="zh-CN" sz="1100" kern="1200" spc="-5" dirty="0" err="1">
                <a:solidFill>
                  <a:srgbClr val="000000"/>
                </a:solidFill>
                <a:latin typeface="Times New Roman" panose="02020603050405020304" pitchFamily="18" charset="0"/>
              </a:rPr>
              <a:t>Klettke</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LarsPeter</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Lauven</a:t>
            </a:r>
            <a:r>
              <a:rPr kumimoji="0" lang="en-US" altLang="zh-CN" sz="1100" kern="1200" spc="-5" dirty="0">
                <a:solidFill>
                  <a:srgbClr val="000000"/>
                </a:solidFill>
                <a:latin typeface="Times New Roman" panose="02020603050405020304" pitchFamily="18" charset="0"/>
              </a:rPr>
              <a:t>, Christian </a:t>
            </a:r>
            <a:r>
              <a:rPr kumimoji="0" lang="en-US" altLang="zh-CN" sz="1100" kern="1200" spc="-5" dirty="0" err="1">
                <a:solidFill>
                  <a:srgbClr val="000000"/>
                </a:solidFill>
                <a:latin typeface="Times New Roman" panose="02020603050405020304" pitchFamily="18" charset="0"/>
              </a:rPr>
              <a:t>Rehtanz</a:t>
            </a:r>
            <a:r>
              <a:rPr kumimoji="0" lang="en-US" altLang="zh-CN" sz="1100" kern="1200" spc="-5" dirty="0">
                <a:solidFill>
                  <a:srgbClr val="000000"/>
                </a:solidFill>
                <a:latin typeface="Times New Roman" panose="02020603050405020304" pitchFamily="18" charset="0"/>
              </a:rPr>
              <a:t>, Albert Moser, and Martin Braun. 2020. </a:t>
            </a:r>
            <a:r>
              <a:rPr kumimoji="0" lang="en-US" altLang="zh-CN" sz="1100" kern="1200" spc="-5" dirty="0" err="1">
                <a:solidFill>
                  <a:srgbClr val="000000"/>
                </a:solidFill>
                <a:latin typeface="Times New Roman" panose="02020603050405020304" pitchFamily="18" charset="0"/>
              </a:rPr>
              <a:t>Simbench</a:t>
            </a:r>
            <a:r>
              <a:rPr kumimoji="0" lang="en-US" altLang="zh-CN" sz="1100" kern="1200" spc="-5" dirty="0">
                <a:solidFill>
                  <a:srgbClr val="000000"/>
                </a:solidFill>
                <a:latin typeface="Times New Roman" panose="02020603050405020304" pitchFamily="18" charset="0"/>
              </a:rPr>
              <a:t>—a benchmark dataset of electric power systems to compare innovative solutions based on power flow analysis. Energies 13, 12 (2020), 3290.</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[21] Frans A </a:t>
            </a:r>
            <a:r>
              <a:rPr kumimoji="0" lang="en-US" altLang="zh-CN" sz="1100" kern="1200" spc="-5" dirty="0" err="1">
                <a:solidFill>
                  <a:srgbClr val="000000"/>
                </a:solidFill>
                <a:latin typeface="Times New Roman" panose="02020603050405020304" pitchFamily="18" charset="0"/>
              </a:rPr>
              <a:t>Oliehoek</a:t>
            </a:r>
            <a:r>
              <a:rPr kumimoji="0" lang="en-US" altLang="zh-CN" sz="1100" kern="1200" spc="-5" dirty="0">
                <a:solidFill>
                  <a:srgbClr val="000000"/>
                </a:solidFill>
                <a:latin typeface="Times New Roman" panose="02020603050405020304" pitchFamily="18" charset="0"/>
              </a:rPr>
              <a:t> and Christopher Amato. 2016. A concise introduction to decentralized POMDPs. Springer.</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[22] Emilio </a:t>
            </a:r>
            <a:r>
              <a:rPr kumimoji="0" lang="en-US" altLang="zh-CN" sz="1100" kern="1200" spc="-5" dirty="0" err="1">
                <a:solidFill>
                  <a:srgbClr val="000000"/>
                </a:solidFill>
                <a:latin typeface="Times New Roman" panose="02020603050405020304" pitchFamily="18" charset="0"/>
              </a:rPr>
              <a:t>Parisotto</a:t>
            </a:r>
            <a:r>
              <a:rPr kumimoji="0" lang="en-US" altLang="zh-CN" sz="1100" kern="1200" spc="-5" dirty="0">
                <a:solidFill>
                  <a:srgbClr val="000000"/>
                </a:solidFill>
                <a:latin typeface="Times New Roman" panose="02020603050405020304" pitchFamily="18" charset="0"/>
              </a:rPr>
              <a:t>, Francis Song, Jack Rae, Razvan </a:t>
            </a:r>
            <a:r>
              <a:rPr kumimoji="0" lang="en-US" altLang="zh-CN" sz="1100" kern="1200" spc="-5" dirty="0" err="1">
                <a:solidFill>
                  <a:srgbClr val="000000"/>
                </a:solidFill>
                <a:latin typeface="Times New Roman" panose="02020603050405020304" pitchFamily="18" charset="0"/>
              </a:rPr>
              <a:t>Pascanu</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Caglar</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Gulcehre</a:t>
            </a:r>
            <a:r>
              <a:rPr kumimoji="0" lang="en-US" altLang="zh-CN" sz="1100" kern="1200" spc="-5" dirty="0">
                <a:solidFill>
                  <a:srgbClr val="000000"/>
                </a:solidFill>
                <a:latin typeface="Times New Roman" panose="02020603050405020304" pitchFamily="18" charset="0"/>
              </a:rPr>
              <a:t>, Siddhant Jayakumar, Max </a:t>
            </a:r>
            <a:r>
              <a:rPr kumimoji="0" lang="en-US" altLang="zh-CN" sz="1100" kern="1200" spc="-5" dirty="0" err="1">
                <a:solidFill>
                  <a:srgbClr val="000000"/>
                </a:solidFill>
                <a:latin typeface="Times New Roman" panose="02020603050405020304" pitchFamily="18" charset="0"/>
              </a:rPr>
              <a:t>Jaderberg</a:t>
            </a:r>
            <a:r>
              <a:rPr kumimoji="0" lang="en-US" altLang="zh-CN" sz="1100" kern="1200" spc="-5" dirty="0">
                <a:solidFill>
                  <a:srgbClr val="000000"/>
                </a:solidFill>
                <a:latin typeface="Times New Roman" panose="02020603050405020304" pitchFamily="18" charset="0"/>
              </a:rPr>
              <a:t>, Raphael Lopez Kaufman, Aidan Clark, </a:t>
            </a:r>
            <a:r>
              <a:rPr kumimoji="0" lang="en-US" altLang="zh-CN" sz="1100" kern="1200" spc="-5" dirty="0" err="1">
                <a:solidFill>
                  <a:srgbClr val="000000"/>
                </a:solidFill>
                <a:latin typeface="Times New Roman" panose="02020603050405020304" pitchFamily="18" charset="0"/>
              </a:rPr>
              <a:t>Seb</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Noury</a:t>
            </a:r>
            <a:r>
              <a:rPr kumimoji="0" lang="en-US" altLang="zh-CN" sz="1100" kern="1200" spc="-5" dirty="0">
                <a:solidFill>
                  <a:srgbClr val="000000"/>
                </a:solidFill>
                <a:latin typeface="Times New Roman" panose="02020603050405020304" pitchFamily="18" charset="0"/>
              </a:rPr>
              <a:t>, et al. 2020. Stabilizing transformers for reinforcement learning. In Proceedings of the International Conference on Machine Learning. PMLR, 7487–7498.</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[23] Leon </a:t>
            </a:r>
            <a:r>
              <a:rPr kumimoji="0" lang="en-US" altLang="zh-CN" sz="1100" kern="1200" spc="-5" dirty="0" err="1">
                <a:solidFill>
                  <a:srgbClr val="000000"/>
                </a:solidFill>
                <a:latin typeface="Times New Roman" panose="02020603050405020304" pitchFamily="18" charset="0"/>
              </a:rPr>
              <a:t>Thurner</a:t>
            </a:r>
            <a:r>
              <a:rPr kumimoji="0" lang="en-US" altLang="zh-CN" sz="1100" kern="1200" spc="-5" dirty="0">
                <a:solidFill>
                  <a:srgbClr val="000000"/>
                </a:solidFill>
                <a:latin typeface="Times New Roman" panose="02020603050405020304" pitchFamily="18" charset="0"/>
              </a:rPr>
              <a:t>, Alexander </a:t>
            </a:r>
            <a:r>
              <a:rPr kumimoji="0" lang="en-US" altLang="zh-CN" sz="1100" kern="1200" spc="-5" dirty="0" err="1">
                <a:solidFill>
                  <a:srgbClr val="000000"/>
                </a:solidFill>
                <a:latin typeface="Times New Roman" panose="02020603050405020304" pitchFamily="18" charset="0"/>
              </a:rPr>
              <a:t>Scheidler</a:t>
            </a:r>
            <a:r>
              <a:rPr kumimoji="0" lang="en-US" altLang="zh-CN" sz="1100" kern="1200" spc="-5" dirty="0">
                <a:solidFill>
                  <a:srgbClr val="000000"/>
                </a:solidFill>
                <a:latin typeface="Times New Roman" panose="02020603050405020304" pitchFamily="18" charset="0"/>
              </a:rPr>
              <a:t>, Florian Schäfer, Jan-Hendrik Menke, Julian </a:t>
            </a:r>
            <a:r>
              <a:rPr kumimoji="0" lang="en-US" altLang="zh-CN" sz="1100" kern="1200" spc="-5" dirty="0" err="1">
                <a:solidFill>
                  <a:srgbClr val="000000"/>
                </a:solidFill>
                <a:latin typeface="Times New Roman" panose="02020603050405020304" pitchFamily="18" charset="0"/>
              </a:rPr>
              <a:t>Dollichon</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Friederike</a:t>
            </a:r>
            <a:r>
              <a:rPr kumimoji="0" lang="en-US" altLang="zh-CN" sz="1100" kern="1200" spc="-5" dirty="0">
                <a:solidFill>
                  <a:srgbClr val="000000"/>
                </a:solidFill>
                <a:latin typeface="Times New Roman" panose="02020603050405020304" pitchFamily="18" charset="0"/>
              </a:rPr>
              <a:t> Meier, Steffen Meinecke, and Martin Braun. 2018. </a:t>
            </a:r>
            <a:r>
              <a:rPr kumimoji="0" lang="en-US" altLang="zh-CN" sz="1100" kern="1200" spc="-5" dirty="0" err="1">
                <a:solidFill>
                  <a:srgbClr val="000000"/>
                </a:solidFill>
                <a:latin typeface="Times New Roman" panose="02020603050405020304" pitchFamily="18" charset="0"/>
              </a:rPr>
              <a:t>pandapower</a:t>
            </a:r>
            <a:r>
              <a:rPr kumimoji="0" lang="en-US" altLang="zh-CN" sz="1100" kern="1200" spc="-5" dirty="0">
                <a:solidFill>
                  <a:srgbClr val="000000"/>
                </a:solidFill>
                <a:latin typeface="Times New Roman" panose="02020603050405020304" pitchFamily="18" charset="0"/>
              </a:rPr>
              <a:t>—an open-source python tool for convenient modeling, analysis, and optimization of electric power systems. IEEE Transactions on Power Systems 33, 6 (2018), 6510–6521.</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[24] </a:t>
            </a:r>
            <a:r>
              <a:rPr kumimoji="0" lang="en-US" altLang="zh-CN" sz="1100" kern="1200" spc="-5" dirty="0" err="1">
                <a:solidFill>
                  <a:srgbClr val="000000"/>
                </a:solidFill>
                <a:latin typeface="Times New Roman" panose="02020603050405020304" pitchFamily="18" charset="0"/>
              </a:rPr>
              <a:t>Tijmen</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Tieleman</a:t>
            </a:r>
            <a:r>
              <a:rPr kumimoji="0" lang="en-US" altLang="zh-CN" sz="1100" kern="1200" spc="-5" dirty="0">
                <a:solidFill>
                  <a:srgbClr val="000000"/>
                </a:solidFill>
                <a:latin typeface="Times New Roman" panose="02020603050405020304" pitchFamily="18" charset="0"/>
              </a:rPr>
              <a:t>, Geoffrey Hinton, et al. 2012. Lecture 6.5-rmsprop: Divide the gradient by a running average of its recent magnitude. COURSERA: Neural Networks for Machine Learning 4, 2 (2012), 26–31.</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[25] Ashish Vaswani, Noam </a:t>
            </a:r>
            <a:r>
              <a:rPr kumimoji="0" lang="en-US" altLang="zh-CN" sz="1100" kern="1200" spc="-5" dirty="0" err="1">
                <a:solidFill>
                  <a:srgbClr val="000000"/>
                </a:solidFill>
                <a:latin typeface="Times New Roman" panose="02020603050405020304" pitchFamily="18" charset="0"/>
              </a:rPr>
              <a:t>Shazeer</a:t>
            </a:r>
            <a:r>
              <a:rPr kumimoji="0" lang="en-US" altLang="zh-CN" sz="1100" kern="1200" spc="-5" dirty="0">
                <a:solidFill>
                  <a:srgbClr val="000000"/>
                </a:solidFill>
                <a:latin typeface="Times New Roman" panose="02020603050405020304" pitchFamily="18" charset="0"/>
              </a:rPr>
              <a:t>, Niki Parmar, Jakob </a:t>
            </a:r>
            <a:r>
              <a:rPr kumimoji="0" lang="en-US" altLang="zh-CN" sz="1100" kern="1200" spc="-5" dirty="0" err="1">
                <a:solidFill>
                  <a:srgbClr val="000000"/>
                </a:solidFill>
                <a:latin typeface="Times New Roman" panose="02020603050405020304" pitchFamily="18" charset="0"/>
              </a:rPr>
              <a:t>Uszkoreit</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Llion</a:t>
            </a:r>
            <a:r>
              <a:rPr kumimoji="0" lang="en-US" altLang="zh-CN" sz="1100" kern="1200" spc="-5" dirty="0">
                <a:solidFill>
                  <a:srgbClr val="000000"/>
                </a:solidFill>
                <a:latin typeface="Times New Roman" panose="02020603050405020304" pitchFamily="18" charset="0"/>
              </a:rPr>
              <a:t> Jones, Aidan N Gomez, </a:t>
            </a:r>
            <a:r>
              <a:rPr kumimoji="0" lang="en-US" altLang="zh-CN" sz="1100" kern="1200" spc="-5" dirty="0" err="1">
                <a:solidFill>
                  <a:srgbClr val="000000"/>
                </a:solidFill>
                <a:latin typeface="Times New Roman" panose="02020603050405020304" pitchFamily="18" charset="0"/>
              </a:rPr>
              <a:t>Łukasz</a:t>
            </a:r>
            <a:r>
              <a:rPr kumimoji="0" lang="en-US" altLang="zh-CN" sz="1100" kern="1200" spc="-5" dirty="0">
                <a:solidFill>
                  <a:srgbClr val="000000"/>
                </a:solidFill>
                <a:latin typeface="Times New Roman" panose="02020603050405020304" pitchFamily="18" charset="0"/>
              </a:rPr>
              <a:t> Kaiser, and </a:t>
            </a:r>
            <a:r>
              <a:rPr kumimoji="0" lang="en-US" altLang="zh-CN" sz="1100" kern="1200" spc="-5" dirty="0" err="1">
                <a:solidFill>
                  <a:srgbClr val="000000"/>
                </a:solidFill>
                <a:latin typeface="Times New Roman" panose="02020603050405020304" pitchFamily="18" charset="0"/>
              </a:rPr>
              <a:t>Illia</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Polosukhin</a:t>
            </a:r>
            <a:r>
              <a:rPr kumimoji="0" lang="en-US" altLang="zh-CN" sz="1100" kern="1200" spc="-5" dirty="0">
                <a:solidFill>
                  <a:srgbClr val="000000"/>
                </a:solidFill>
                <a:latin typeface="Times New Roman" panose="02020603050405020304" pitchFamily="18" charset="0"/>
              </a:rPr>
              <a:t>. 2017. Attention is all you need. In Proceedings of the Advances in Neural Information Processing Systems. 5998–6008.</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[26] </a:t>
            </a:r>
            <a:r>
              <a:rPr kumimoji="0" lang="en-US" altLang="zh-CN" sz="1100" kern="1200" spc="-5" dirty="0" err="1">
                <a:solidFill>
                  <a:srgbClr val="000000"/>
                </a:solidFill>
                <a:latin typeface="Times New Roman" panose="02020603050405020304" pitchFamily="18" charset="0"/>
              </a:rPr>
              <a:t>Jianhong</a:t>
            </a:r>
            <a:r>
              <a:rPr kumimoji="0" lang="en-US" altLang="zh-CN" sz="1100" kern="1200" spc="-5" dirty="0">
                <a:solidFill>
                  <a:srgbClr val="000000"/>
                </a:solidFill>
                <a:latin typeface="Times New Roman" panose="02020603050405020304" pitchFamily="18" charset="0"/>
              </a:rPr>
              <a:t> Wang, </a:t>
            </a:r>
            <a:r>
              <a:rPr kumimoji="0" lang="en-US" altLang="zh-CN" sz="1100" kern="1200" spc="-5" dirty="0" err="1">
                <a:solidFill>
                  <a:srgbClr val="000000"/>
                </a:solidFill>
                <a:latin typeface="Times New Roman" panose="02020603050405020304" pitchFamily="18" charset="0"/>
              </a:rPr>
              <a:t>Wangkun</a:t>
            </a:r>
            <a:r>
              <a:rPr kumimoji="0" lang="en-US" altLang="zh-CN" sz="1100" kern="1200" spc="-5" dirty="0">
                <a:solidFill>
                  <a:srgbClr val="000000"/>
                </a:solidFill>
                <a:latin typeface="Times New Roman" panose="02020603050405020304" pitchFamily="18" charset="0"/>
              </a:rPr>
              <a:t> Xu, </a:t>
            </a:r>
            <a:r>
              <a:rPr kumimoji="0" lang="en-US" altLang="zh-CN" sz="1100" kern="1200" spc="-5" dirty="0" err="1">
                <a:solidFill>
                  <a:srgbClr val="000000"/>
                </a:solidFill>
                <a:latin typeface="Times New Roman" panose="02020603050405020304" pitchFamily="18" charset="0"/>
              </a:rPr>
              <a:t>Yunjie</a:t>
            </a:r>
            <a:r>
              <a:rPr kumimoji="0" lang="en-US" altLang="zh-CN" sz="1100" kern="1200" spc="-5" dirty="0">
                <a:solidFill>
                  <a:srgbClr val="000000"/>
                </a:solidFill>
                <a:latin typeface="Times New Roman" panose="02020603050405020304" pitchFamily="18" charset="0"/>
              </a:rPr>
              <a:t> Gu, </a:t>
            </a:r>
            <a:r>
              <a:rPr kumimoji="0" lang="en-US" altLang="zh-CN" sz="1100" kern="1200" spc="-5" dirty="0" err="1">
                <a:solidFill>
                  <a:srgbClr val="000000"/>
                </a:solidFill>
                <a:latin typeface="Times New Roman" panose="02020603050405020304" pitchFamily="18" charset="0"/>
              </a:rPr>
              <a:t>Wenbin</a:t>
            </a:r>
            <a:r>
              <a:rPr kumimoji="0" lang="en-US" altLang="zh-CN" sz="1100" kern="1200" spc="-5" dirty="0">
                <a:solidFill>
                  <a:srgbClr val="000000"/>
                </a:solidFill>
                <a:latin typeface="Times New Roman" panose="02020603050405020304" pitchFamily="18" charset="0"/>
              </a:rPr>
              <a:t> Song, and Tim C Green. 2021. Multi-agent reinforcement learning for active voltage control on power distribution networks. Advances in Neural Information Processing Systems 34 (2021), 3271–3284.</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[27] </a:t>
            </a:r>
            <a:r>
              <a:rPr kumimoji="0" lang="en-US" altLang="zh-CN" sz="1100" kern="1200" spc="-5" dirty="0" err="1">
                <a:solidFill>
                  <a:srgbClr val="000000"/>
                </a:solidFill>
                <a:latin typeface="Times New Roman" panose="02020603050405020304" pitchFamily="18" charset="0"/>
              </a:rPr>
              <a:t>Shengyi</a:t>
            </a:r>
            <a:r>
              <a:rPr kumimoji="0" lang="en-US" altLang="zh-CN" sz="1100" kern="1200" spc="-5" dirty="0">
                <a:solidFill>
                  <a:srgbClr val="000000"/>
                </a:solidFill>
                <a:latin typeface="Times New Roman" panose="02020603050405020304" pitchFamily="18" charset="0"/>
              </a:rPr>
              <a:t> Wang, </a:t>
            </a:r>
            <a:r>
              <a:rPr kumimoji="0" lang="en-US" altLang="zh-CN" sz="1100" kern="1200" spc="-5" dirty="0" err="1">
                <a:solidFill>
                  <a:srgbClr val="000000"/>
                </a:solidFill>
                <a:latin typeface="Times New Roman" panose="02020603050405020304" pitchFamily="18" charset="0"/>
              </a:rPr>
              <a:t>Jiajun</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Duan</a:t>
            </a:r>
            <a:r>
              <a:rPr kumimoji="0" lang="en-US" altLang="zh-CN" sz="1100" kern="1200" spc="-5" dirty="0">
                <a:solidFill>
                  <a:srgbClr val="000000"/>
                </a:solidFill>
                <a:latin typeface="Times New Roman" panose="02020603050405020304" pitchFamily="18" charset="0"/>
              </a:rPr>
              <a:t>, Di Shi, </a:t>
            </a:r>
            <a:r>
              <a:rPr kumimoji="0" lang="en-US" altLang="zh-CN" sz="1100" kern="1200" spc="-5" dirty="0" err="1">
                <a:solidFill>
                  <a:srgbClr val="000000"/>
                </a:solidFill>
                <a:latin typeface="Times New Roman" panose="02020603050405020304" pitchFamily="18" charset="0"/>
              </a:rPr>
              <a:t>Chunlei</a:t>
            </a:r>
            <a:r>
              <a:rPr kumimoji="0" lang="en-US" altLang="zh-CN" sz="1100" kern="1200" spc="-5" dirty="0">
                <a:solidFill>
                  <a:srgbClr val="000000"/>
                </a:solidFill>
                <a:latin typeface="Times New Roman" panose="02020603050405020304" pitchFamily="18" charset="0"/>
              </a:rPr>
              <a:t> Xu, Haifeng Li, </a:t>
            </a:r>
            <a:r>
              <a:rPr kumimoji="0" lang="en-US" altLang="zh-CN" sz="1100" kern="1200" spc="-5" dirty="0" err="1">
                <a:solidFill>
                  <a:srgbClr val="000000"/>
                </a:solidFill>
                <a:latin typeface="Times New Roman" panose="02020603050405020304" pitchFamily="18" charset="0"/>
              </a:rPr>
              <a:t>Ruisheng</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Diao</a:t>
            </a:r>
            <a:r>
              <a:rPr kumimoji="0" lang="en-US" altLang="zh-CN" sz="1100" kern="1200" spc="-5" dirty="0">
                <a:solidFill>
                  <a:srgbClr val="000000"/>
                </a:solidFill>
                <a:latin typeface="Times New Roman" panose="02020603050405020304" pitchFamily="18" charset="0"/>
              </a:rPr>
              <a:t>, and </a:t>
            </a:r>
            <a:r>
              <a:rPr kumimoji="0" lang="en-US" altLang="zh-CN" sz="1100" kern="1200" spc="-5" dirty="0" err="1">
                <a:solidFill>
                  <a:srgbClr val="000000"/>
                </a:solidFill>
                <a:latin typeface="Times New Roman" panose="02020603050405020304" pitchFamily="18" charset="0"/>
              </a:rPr>
              <a:t>Zhiwei</a:t>
            </a:r>
            <a:r>
              <a:rPr kumimoji="0" lang="en-US" altLang="zh-CN" sz="1100" kern="1200" spc="-5" dirty="0">
                <a:solidFill>
                  <a:srgbClr val="000000"/>
                </a:solidFill>
                <a:latin typeface="Times New Roman" panose="02020603050405020304" pitchFamily="18" charset="0"/>
              </a:rPr>
              <a:t> Wang. 2020. A data-driven multi-agent autonomous voltage control framework using deep reinforcement learning. IEEE Transactions on Power Systems 35, 6 (2020), 4644–4654.</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[28] </a:t>
            </a:r>
            <a:r>
              <a:rPr kumimoji="0" lang="en-US" altLang="zh-CN" sz="1100" kern="1200" spc="-5" dirty="0" err="1">
                <a:solidFill>
                  <a:srgbClr val="000000"/>
                </a:solidFill>
                <a:latin typeface="Times New Roman" panose="02020603050405020304" pitchFamily="18" charset="0"/>
              </a:rPr>
              <a:t>Xiaolong</a:t>
            </a:r>
            <a:r>
              <a:rPr kumimoji="0" lang="en-US" altLang="zh-CN" sz="1100" kern="1200" spc="-5" dirty="0">
                <a:solidFill>
                  <a:srgbClr val="000000"/>
                </a:solidFill>
                <a:latin typeface="Times New Roman" panose="02020603050405020304" pitchFamily="18" charset="0"/>
              </a:rPr>
              <a:t> Wei, </a:t>
            </a:r>
            <a:r>
              <a:rPr kumimoji="0" lang="en-US" altLang="zh-CN" sz="1100" kern="1200" spc="-5" dirty="0" err="1">
                <a:solidFill>
                  <a:srgbClr val="000000"/>
                </a:solidFill>
                <a:latin typeface="Times New Roman" panose="02020603050405020304" pitchFamily="18" charset="0"/>
              </a:rPr>
              <a:t>Xianglin</a:t>
            </a:r>
            <a:r>
              <a:rPr kumimoji="0" lang="en-US" altLang="zh-CN" sz="1100" kern="1200" spc="-5" dirty="0">
                <a:solidFill>
                  <a:srgbClr val="000000"/>
                </a:solidFill>
                <a:latin typeface="Times New Roman" panose="02020603050405020304" pitchFamily="18" charset="0"/>
              </a:rPr>
              <a:t> Huang, </a:t>
            </a:r>
            <a:r>
              <a:rPr kumimoji="0" lang="en-US" altLang="zh-CN" sz="1100" kern="1200" spc="-5" dirty="0" err="1">
                <a:solidFill>
                  <a:srgbClr val="000000"/>
                </a:solidFill>
                <a:latin typeface="Times New Roman" panose="02020603050405020304" pitchFamily="18" charset="0"/>
              </a:rPr>
              <a:t>LiFang</a:t>
            </a:r>
            <a:r>
              <a:rPr kumimoji="0" lang="en-US" altLang="zh-CN" sz="1100" kern="1200" spc="-5" dirty="0">
                <a:solidFill>
                  <a:srgbClr val="000000"/>
                </a:solidFill>
                <a:latin typeface="Times New Roman" panose="02020603050405020304" pitchFamily="18" charset="0"/>
              </a:rPr>
              <a:t> Yang, Gang Cao, </a:t>
            </a:r>
            <a:r>
              <a:rPr kumimoji="0" lang="en-US" altLang="zh-CN" sz="1100" kern="1200" spc="-5" dirty="0" err="1">
                <a:solidFill>
                  <a:srgbClr val="000000"/>
                </a:solidFill>
                <a:latin typeface="Times New Roman" panose="02020603050405020304" pitchFamily="18" charset="0"/>
              </a:rPr>
              <a:t>Zhulin</a:t>
            </a:r>
            <a:r>
              <a:rPr kumimoji="0" lang="en-US" altLang="zh-CN" sz="1100" kern="1200" spc="-5" dirty="0">
                <a:solidFill>
                  <a:srgbClr val="000000"/>
                </a:solidFill>
                <a:latin typeface="Times New Roman" panose="02020603050405020304" pitchFamily="18" charset="0"/>
              </a:rPr>
              <a:t> Tao, Bing Wang, and Jing An. 2021. Hierarchical RNNs-Based transformers MADDPG for mixed cooperative-competitive environments. Journal of Intelligent &amp; Fuzzy Systems Preprint (2021), 1–12.</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[29] </a:t>
            </a:r>
            <a:r>
              <a:rPr kumimoji="0" lang="en-US" altLang="zh-CN" sz="1100" kern="1200" spc="-5" dirty="0" err="1">
                <a:solidFill>
                  <a:srgbClr val="000000"/>
                </a:solidFill>
                <a:latin typeface="Times New Roman" panose="02020603050405020304" pitchFamily="18" charset="0"/>
              </a:rPr>
              <a:t>Deunsol</a:t>
            </a:r>
            <a:r>
              <a:rPr kumimoji="0" lang="en-US" altLang="zh-CN" sz="1100" kern="1200" spc="-5" dirty="0">
                <a:solidFill>
                  <a:srgbClr val="000000"/>
                </a:solidFill>
                <a:latin typeface="Times New Roman" panose="02020603050405020304" pitchFamily="18" charset="0"/>
              </a:rPr>
              <a:t> Yoon, </a:t>
            </a:r>
            <a:r>
              <a:rPr kumimoji="0" lang="en-US" altLang="zh-CN" sz="1100" kern="1200" spc="-5" dirty="0" err="1">
                <a:solidFill>
                  <a:srgbClr val="000000"/>
                </a:solidFill>
                <a:latin typeface="Times New Roman" panose="02020603050405020304" pitchFamily="18" charset="0"/>
              </a:rPr>
              <a:t>Sunghoon</a:t>
            </a:r>
            <a:r>
              <a:rPr kumimoji="0" lang="en-US" altLang="zh-CN" sz="1100" kern="1200" spc="-5" dirty="0">
                <a:solidFill>
                  <a:srgbClr val="000000"/>
                </a:solidFill>
                <a:latin typeface="Times New Roman" panose="02020603050405020304" pitchFamily="18" charset="0"/>
              </a:rPr>
              <a:t> Hong, Byung-Jun Lee, and Kee-</a:t>
            </a:r>
            <a:r>
              <a:rPr kumimoji="0" lang="en-US" altLang="zh-CN" sz="1100" kern="1200" spc="-5" dirty="0" err="1">
                <a:solidFill>
                  <a:srgbClr val="000000"/>
                </a:solidFill>
                <a:latin typeface="Times New Roman" panose="02020603050405020304" pitchFamily="18" charset="0"/>
              </a:rPr>
              <a:t>Eung</a:t>
            </a:r>
            <a:r>
              <a:rPr kumimoji="0" lang="en-US" altLang="zh-CN" sz="1100" kern="1200" spc="-5" dirty="0">
                <a:solidFill>
                  <a:srgbClr val="000000"/>
                </a:solidFill>
                <a:latin typeface="Times New Roman" panose="02020603050405020304" pitchFamily="18" charset="0"/>
              </a:rPr>
              <a:t> Kim. 2020. Winning the L2RPN challenge: Power grid management via semi-</a:t>
            </a:r>
            <a:r>
              <a:rPr kumimoji="0" lang="en-US" altLang="zh-CN" sz="1100" kern="1200" spc="-5" dirty="0" err="1">
                <a:solidFill>
                  <a:srgbClr val="000000"/>
                </a:solidFill>
                <a:latin typeface="Times New Roman" panose="02020603050405020304" pitchFamily="18" charset="0"/>
              </a:rPr>
              <a:t>markov</a:t>
            </a:r>
            <a:r>
              <a:rPr kumimoji="0" lang="en-US" altLang="zh-CN" sz="1100" kern="1200" spc="-5" dirty="0">
                <a:solidFill>
                  <a:srgbClr val="000000"/>
                </a:solidFill>
                <a:latin typeface="Times New Roman" panose="02020603050405020304" pitchFamily="18" charset="0"/>
              </a:rPr>
              <a:t> </a:t>
            </a:r>
            <a:r>
              <a:rPr kumimoji="0" lang="en-US" altLang="zh-CN" sz="1100" kern="1200" spc="-5" dirty="0" err="1">
                <a:solidFill>
                  <a:srgbClr val="000000"/>
                </a:solidFill>
                <a:latin typeface="Times New Roman" panose="02020603050405020304" pitchFamily="18" charset="0"/>
              </a:rPr>
              <a:t>afterstate</a:t>
            </a:r>
            <a:r>
              <a:rPr kumimoji="0" lang="en-US" altLang="zh-CN" sz="1100" kern="1200" spc="-5" dirty="0">
                <a:solidFill>
                  <a:srgbClr val="000000"/>
                </a:solidFill>
                <a:latin typeface="Times New Roman" panose="02020603050405020304" pitchFamily="18" charset="0"/>
              </a:rPr>
              <a:t> actor-critic. In International Conference on Learning Representations.</a:t>
            </a:r>
            <a:endParaRPr kumimoji="0" lang="zh-CN" altLang="zh-CN" sz="1100" kern="1200" spc="-5" dirty="0">
              <a:solidFill>
                <a:srgbClr val="000000"/>
              </a:solidFill>
              <a:latin typeface="Times New Roman" panose="02020603050405020304" pitchFamily="18" charset="0"/>
            </a:endParaRPr>
          </a:p>
          <a:p>
            <a:pPr marL="228600" marR="64770" indent="-228600" algn="just" fontAlgn="auto">
              <a:spcBef>
                <a:spcPts val="20"/>
              </a:spcBef>
              <a:spcAft>
                <a:spcPts val="0"/>
              </a:spcAft>
              <a:buClrTx/>
              <a:buSzPts val="1050"/>
              <a:buFont typeface="+mj-lt"/>
              <a:buAutoNum type="arabicPeriod" startAt="16"/>
              <a:tabLst>
                <a:tab pos="332740" algn="l"/>
              </a:tabLst>
              <a:defRPr/>
            </a:pPr>
            <a:r>
              <a:rPr kumimoji="0" lang="en-US" altLang="zh-CN" sz="1100" kern="1200" spc="-5" dirty="0">
                <a:solidFill>
                  <a:srgbClr val="000000"/>
                </a:solidFill>
                <a:latin typeface="Times New Roman" panose="02020603050405020304" pitchFamily="18" charset="0"/>
              </a:rPr>
              <a:t>[30] Chao Yu, Akash </a:t>
            </a:r>
            <a:r>
              <a:rPr kumimoji="0" lang="en-US" altLang="zh-CN" sz="1100" kern="1200" spc="-5" dirty="0" err="1">
                <a:solidFill>
                  <a:srgbClr val="000000"/>
                </a:solidFill>
                <a:latin typeface="Times New Roman" panose="02020603050405020304" pitchFamily="18" charset="0"/>
              </a:rPr>
              <a:t>Velu</a:t>
            </a:r>
            <a:r>
              <a:rPr kumimoji="0" lang="en-US" altLang="zh-CN" sz="1100" kern="1200" spc="-5" dirty="0">
                <a:solidFill>
                  <a:srgbClr val="000000"/>
                </a:solidFill>
                <a:latin typeface="Times New Roman" panose="02020603050405020304" pitchFamily="18" charset="0"/>
              </a:rPr>
              <a:t>, Eugene </a:t>
            </a:r>
            <a:r>
              <a:rPr kumimoji="0" lang="en-US" altLang="zh-CN" sz="1100" kern="1200" spc="-5" dirty="0" err="1">
                <a:solidFill>
                  <a:srgbClr val="000000"/>
                </a:solidFill>
                <a:latin typeface="Times New Roman" panose="02020603050405020304" pitchFamily="18" charset="0"/>
              </a:rPr>
              <a:t>Vinitsky</a:t>
            </a:r>
            <a:r>
              <a:rPr kumimoji="0" lang="en-US" altLang="zh-CN" sz="1100" kern="1200" spc="-5" dirty="0">
                <a:solidFill>
                  <a:srgbClr val="000000"/>
                </a:solidFill>
                <a:latin typeface="Times New Roman" panose="02020603050405020304" pitchFamily="18" charset="0"/>
              </a:rPr>
              <a:t>, Yu Wang, Alexandre </a:t>
            </a:r>
            <a:r>
              <a:rPr kumimoji="0" lang="en-US" altLang="zh-CN" sz="1100" kern="1200" spc="-5" dirty="0" err="1">
                <a:solidFill>
                  <a:srgbClr val="000000"/>
                </a:solidFill>
                <a:latin typeface="Times New Roman" panose="02020603050405020304" pitchFamily="18" charset="0"/>
              </a:rPr>
              <a:t>Bayen</a:t>
            </a:r>
            <a:r>
              <a:rPr kumimoji="0" lang="en-US" altLang="zh-CN" sz="1100" kern="1200" spc="-5" dirty="0">
                <a:solidFill>
                  <a:srgbClr val="000000"/>
                </a:solidFill>
                <a:latin typeface="Times New Roman" panose="02020603050405020304" pitchFamily="18" charset="0"/>
              </a:rPr>
              <a:t>, and Yi Wu. 2021. The surprising effectiveness of </a:t>
            </a:r>
            <a:r>
              <a:rPr kumimoji="0" lang="en-US" altLang="zh-CN" sz="1100" kern="1200" spc="-5" dirty="0" err="1">
                <a:solidFill>
                  <a:srgbClr val="000000"/>
                </a:solidFill>
                <a:latin typeface="Times New Roman" panose="02020603050405020304" pitchFamily="18" charset="0"/>
              </a:rPr>
              <a:t>mappo</a:t>
            </a:r>
            <a:r>
              <a:rPr kumimoji="0" lang="en-US" altLang="zh-CN" sz="1100" kern="1200" spc="-5" dirty="0">
                <a:solidFill>
                  <a:srgbClr val="000000"/>
                </a:solidFill>
                <a:latin typeface="Times New Roman" panose="02020603050405020304" pitchFamily="18" charset="0"/>
              </a:rPr>
              <a:t> in cooperative, multi-agent games. </a:t>
            </a:r>
            <a:r>
              <a:rPr kumimoji="0" lang="en-US" altLang="zh-CN" sz="1100" kern="1200" spc="-5" dirty="0" err="1">
                <a:solidFill>
                  <a:srgbClr val="000000"/>
                </a:solidFill>
                <a:latin typeface="Times New Roman" panose="02020603050405020304" pitchFamily="18" charset="0"/>
              </a:rPr>
              <a:t>arXiv</a:t>
            </a:r>
            <a:r>
              <a:rPr kumimoji="0" lang="en-US" altLang="zh-CN" sz="1100" kern="1200" spc="-5" dirty="0">
                <a:solidFill>
                  <a:srgbClr val="000000"/>
                </a:solidFill>
                <a:latin typeface="Times New Roman" panose="02020603050405020304" pitchFamily="18" charset="0"/>
              </a:rPr>
              <a:t> preprint arXiv:2103.01955 (2021).</a:t>
            </a:r>
            <a:endParaRPr kumimoji="0" lang="zh-CN" altLang="zh-CN" sz="1100" kern="1200" spc="-5" dirty="0">
              <a:solidFill>
                <a:srgbClr val="000000"/>
              </a:solidFill>
              <a:latin typeface="Times New Roman" panose="02020603050405020304" pitchFamily="18" charset="0"/>
            </a:endParaRPr>
          </a:p>
          <a:p>
            <a:pPr marL="0" marR="64770" indent="0" algn="just" fontAlgn="auto">
              <a:spcBef>
                <a:spcPts val="20"/>
              </a:spcBef>
              <a:spcAft>
                <a:spcPts val="0"/>
              </a:spcAft>
              <a:buClrTx/>
              <a:buSzPts val="1050"/>
              <a:buNone/>
              <a:tabLst>
                <a:tab pos="332740" algn="l"/>
              </a:tabLst>
              <a:defRPr/>
            </a:pPr>
            <a:endParaRPr kumimoji="0" lang="zh-CN" altLang="zh-CN" sz="1100" kern="1200" spc="-5" dirty="0">
              <a:solidFill>
                <a:srgbClr val="000000"/>
              </a:solidFill>
              <a:latin typeface="Times New Roman" panose="02020603050405020304" pitchFamily="18" charset="0"/>
            </a:endParaRPr>
          </a:p>
        </p:txBody>
      </p:sp>
      <p:sp>
        <p:nvSpPr>
          <p:cNvPr id="4" name="灯片编号占位符 3"/>
          <p:cNvSpPr>
            <a:spLocks noGrp="1"/>
          </p:cNvSpPr>
          <p:nvPr>
            <p:ph type="sldNum" sz="quarter" idx="12"/>
          </p:nvPr>
        </p:nvSpPr>
        <p:spPr>
          <a:xfrm>
            <a:off x="6527226" y="6238009"/>
            <a:ext cx="1905000" cy="457200"/>
          </a:xfrm>
        </p:spPr>
        <p:txBody>
          <a:bodyPr/>
          <a:lstStyle/>
          <a:p>
            <a:pPr marL="0" marR="0" lvl="0" indent="0" algn="r" defTabSz="914400" rtl="0" eaLnBrk="1" fontAlgn="auto" latinLnBrk="0" hangingPunct="1">
              <a:lnSpc>
                <a:spcPct val="100000"/>
              </a:lnSpc>
              <a:spcBef>
                <a:spcPct val="0"/>
              </a:spcBef>
              <a:spcAft>
                <a:spcPts val="0"/>
              </a:spcAft>
              <a:buClrTx/>
              <a:buSzTx/>
              <a:buFontTx/>
              <a:buNone/>
              <a:defRPr/>
            </a:pPr>
            <a:fld id="{BE59E6E9-16BB-4D46-A8D6-97CC594B8C57}" type="slidenum">
              <a:rPr kumimoji="0" lang="en-US" altLang="zh-CN" sz="1200" b="0" i="0" u="none" strike="noStrike" kern="1200" cap="none" spc="0" normalizeH="0" baseline="0" noProof="0" smtClean="0">
                <a:ln>
                  <a:noFill/>
                </a:ln>
                <a:solidFill>
                  <a:prstClr val="black"/>
                </a:solidFill>
                <a:effectLst/>
                <a:uLnTx/>
                <a:uFillTx/>
                <a:latin typeface="Microsoft YaHei" panose="020B0503020204020204" pitchFamily="34" charset="-122"/>
                <a:ea typeface="Microsoft YaHei" panose="020B0503020204020204" pitchFamily="34" charset="-122"/>
              </a:rPr>
              <a:t>33</a:t>
            </a:fld>
            <a:endParaRPr kumimoji="0"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7405528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330045" y="6092536"/>
            <a:ext cx="429344" cy="457200"/>
          </a:xfrm>
          <a:prstGeom prst="rect">
            <a:avLst/>
          </a:prstGeom>
        </p:spPr>
        <p:txBody>
          <a:bodyPr/>
          <a:lstStyle/>
          <a:p>
            <a:fld id="{0C913308-F349-4B6D-A68A-DD1791B4A57B}" type="slidenum">
              <a:rPr lang="zh-CN" altLang="en-US" sz="1200" smtClean="0">
                <a:latin typeface="Microsoft YaHei" panose="020B0503020204020204" pitchFamily="34" charset="-122"/>
                <a:ea typeface="Microsoft YaHei" panose="020B0503020204020204" pitchFamily="34" charset="-122"/>
              </a:rPr>
              <a:pPr/>
              <a:t>34</a:t>
            </a:fld>
            <a:endParaRPr lang="zh-CN" altLang="en-US" sz="1200" dirty="0">
              <a:latin typeface="Microsoft YaHei" panose="020B0503020204020204" pitchFamily="34" charset="-122"/>
              <a:ea typeface="Microsoft YaHei" panose="020B0503020204020204" pitchFamily="34" charset="-122"/>
            </a:endParaRPr>
          </a:p>
        </p:txBody>
      </p:sp>
      <p:pic>
        <p:nvPicPr>
          <p:cNvPr id="12" name="Picture 11" descr="MCj0416028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094" y="3274858"/>
            <a:ext cx="2959894"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副标题 4"/>
          <p:cNvSpPr>
            <a:spLocks noGrp="1"/>
          </p:cNvSpPr>
          <p:nvPr>
            <p:ph type="subTitle" idx="1"/>
          </p:nvPr>
        </p:nvSpPr>
        <p:spPr>
          <a:xfrm>
            <a:off x="1628636" y="2203412"/>
            <a:ext cx="6048672" cy="792088"/>
          </a:xfrm>
        </p:spPr>
        <p:txBody>
          <a:bodyPr/>
          <a:lstStyle/>
          <a:p>
            <a:r>
              <a:rPr lang="zh-CN" altLang="en-US" sz="3600" dirty="0">
                <a:latin typeface="Microsoft YaHei" panose="020B0503020204020204" pitchFamily="34" charset="-122"/>
                <a:ea typeface="Microsoft YaHei" panose="020B0503020204020204" pitchFamily="34" charset="-122"/>
              </a:rPr>
              <a:t>敬请各位老师批评指正！</a:t>
            </a:r>
          </a:p>
        </p:txBody>
      </p:sp>
    </p:spTree>
    <p:extLst>
      <p:ext uri="{BB962C8B-B14F-4D97-AF65-F5344CB8AC3E}">
        <p14:creationId xmlns:p14="http://schemas.microsoft.com/office/powerpoint/2010/main" val="3616661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26FEB5-1806-4220-94B0-693D58B7B914}"/>
              </a:ext>
            </a:extLst>
          </p:cNvPr>
          <p:cNvSpPr>
            <a:spLocks noGrp="1"/>
          </p:cNvSpPr>
          <p:nvPr>
            <p:ph type="title"/>
          </p:nvPr>
        </p:nvSpPr>
        <p:spPr/>
        <p:txBody>
          <a:bodyPr/>
          <a:lstStyle/>
          <a:p>
            <a:r>
              <a:rPr lang="zh-CN" altLang="en-US">
                <a:sym typeface="+mn-ea"/>
              </a:rPr>
              <a:t>选题依据 </a:t>
            </a:r>
            <a:r>
              <a:rPr lang="en-US" altLang="zh-CN">
                <a:sym typeface="+mn-ea"/>
              </a:rPr>
              <a:t>– </a:t>
            </a:r>
            <a:r>
              <a:rPr lang="zh-CN" altLang="en-US">
                <a:sym typeface="+mn-ea"/>
              </a:rPr>
              <a:t>研究背景</a:t>
            </a:r>
            <a:endParaRPr lang="zh-CN" altLang="en-US" dirty="0"/>
          </a:p>
        </p:txBody>
      </p:sp>
      <p:sp>
        <p:nvSpPr>
          <p:cNvPr id="3" name="内容占位符 2">
            <a:extLst>
              <a:ext uri="{FF2B5EF4-FFF2-40B4-BE49-F238E27FC236}">
                <a16:creationId xmlns:a16="http://schemas.microsoft.com/office/drawing/2014/main" id="{A0C56FCA-3080-4C39-9DBA-C669FA714C09}"/>
              </a:ext>
            </a:extLst>
          </p:cNvPr>
          <p:cNvSpPr>
            <a:spLocks noGrp="1"/>
          </p:cNvSpPr>
          <p:nvPr>
            <p:ph idx="1"/>
          </p:nvPr>
        </p:nvSpPr>
        <p:spPr/>
        <p:txBody>
          <a:bodyPr/>
          <a:lstStyle/>
          <a:p>
            <a:r>
              <a:rPr lang="zh-CN" altLang="en-US" dirty="0"/>
              <a:t>分布式可再生能源接入配电网引起电压波动</a:t>
            </a:r>
            <a:endParaRPr lang="en-US" altLang="zh-CN" dirty="0"/>
          </a:p>
          <a:p>
            <a:endParaRPr lang="en-US" altLang="zh-CN" dirty="0"/>
          </a:p>
          <a:p>
            <a:endParaRPr lang="en-US" altLang="zh-CN" dirty="0"/>
          </a:p>
          <a:p>
            <a:endParaRPr lang="en-US" altLang="zh-CN" dirty="0"/>
          </a:p>
          <a:p>
            <a:pPr marL="0" indent="0">
              <a:buNone/>
            </a:pPr>
            <a:endParaRPr lang="en-US" altLang="zh-CN" dirty="0"/>
          </a:p>
          <a:p>
            <a:r>
              <a:rPr lang="zh-CN" altLang="en-US" dirty="0"/>
              <a:t>配电网自动电压控制</a:t>
            </a:r>
            <a:r>
              <a:rPr lang="en-US" altLang="zh-CN" dirty="0"/>
              <a:t>(AVC)</a:t>
            </a:r>
          </a:p>
          <a:p>
            <a:pPr lvl="1"/>
            <a:r>
              <a:rPr lang="zh-CN" altLang="en-US" dirty="0"/>
              <a:t>太阳能板向电网注入</a:t>
            </a:r>
            <a:r>
              <a:rPr lang="zh-CN" altLang="en-US" b="1" dirty="0"/>
              <a:t>有功功率</a:t>
            </a:r>
            <a:r>
              <a:rPr lang="zh-CN" altLang="en-US" dirty="0"/>
              <a:t>，通过控制相应的光伏逆变器向电网注入</a:t>
            </a:r>
            <a:r>
              <a:rPr lang="zh-CN" altLang="en-US" b="1" dirty="0"/>
              <a:t>无功功率</a:t>
            </a:r>
            <a:r>
              <a:rPr lang="zh-CN" altLang="en-US" dirty="0"/>
              <a:t>，将配电网中每个节点的电压控制在安全范围内，让配电网系统安全稳定运行。</a:t>
            </a:r>
            <a:endParaRPr lang="en-US" altLang="zh-CN" dirty="0"/>
          </a:p>
          <a:p>
            <a:pPr lvl="1"/>
            <a:r>
              <a:rPr lang="zh-CN" altLang="en-US" dirty="0"/>
              <a:t>评价指标</a:t>
            </a:r>
            <a:endParaRPr lang="en-US" altLang="zh-CN" dirty="0"/>
          </a:p>
          <a:p>
            <a:pPr lvl="2"/>
            <a:r>
              <a:rPr lang="zh-CN" altLang="en-US" dirty="0"/>
              <a:t>电压控制率</a:t>
            </a:r>
            <a:r>
              <a:rPr lang="en-US" altLang="zh-CN" dirty="0"/>
              <a:t>(</a:t>
            </a:r>
            <a:r>
              <a:rPr lang="zh-CN" altLang="en-US" dirty="0"/>
              <a:t>↑</a:t>
            </a:r>
            <a:r>
              <a:rPr lang="en-US" altLang="zh-CN" dirty="0"/>
              <a:t>)</a:t>
            </a:r>
          </a:p>
          <a:p>
            <a:pPr lvl="2"/>
            <a:r>
              <a:rPr lang="zh-CN" altLang="en-US" dirty="0"/>
              <a:t>电能损失</a:t>
            </a:r>
            <a:r>
              <a:rPr lang="en-US" altLang="zh-CN" dirty="0"/>
              <a:t>(</a:t>
            </a:r>
            <a:r>
              <a:rPr lang="zh-CN" altLang="en-US" dirty="0"/>
              <a:t>↓</a:t>
            </a:r>
            <a:r>
              <a:rPr lang="en-US" altLang="zh-CN" dirty="0"/>
              <a:t>)</a:t>
            </a:r>
          </a:p>
          <a:p>
            <a:endParaRPr lang="zh-CN" altLang="en-US" dirty="0"/>
          </a:p>
        </p:txBody>
      </p:sp>
      <p:sp>
        <p:nvSpPr>
          <p:cNvPr id="4" name="灯片编号占位符 3">
            <a:extLst>
              <a:ext uri="{FF2B5EF4-FFF2-40B4-BE49-F238E27FC236}">
                <a16:creationId xmlns:a16="http://schemas.microsoft.com/office/drawing/2014/main" id="{9DBE61A3-97D9-47CC-B5B6-038213A6BF84}"/>
              </a:ext>
            </a:extLst>
          </p:cNvPr>
          <p:cNvSpPr>
            <a:spLocks noGrp="1"/>
          </p:cNvSpPr>
          <p:nvPr>
            <p:ph type="sldNum" sz="quarter" idx="12"/>
          </p:nvPr>
        </p:nvSpPr>
        <p:spPr/>
        <p:txBody>
          <a:bodyPr/>
          <a:lstStyle/>
          <a:p>
            <a:pPr lvl="0"/>
            <a:fld id="{BE59E6E9-16BB-4D46-A8D6-97CC594B8C57}" type="slidenum">
              <a:rPr lang="en-US" altLang="zh-CN" noProof="0" smtClean="0"/>
              <a:pPr lvl="0"/>
              <a:t>4</a:t>
            </a:fld>
            <a:endParaRPr lang="en-US" altLang="zh-CN" noProof="0"/>
          </a:p>
        </p:txBody>
      </p:sp>
      <p:pic>
        <p:nvPicPr>
          <p:cNvPr id="5" name="图片 4">
            <a:extLst>
              <a:ext uri="{FF2B5EF4-FFF2-40B4-BE49-F238E27FC236}">
                <a16:creationId xmlns:a16="http://schemas.microsoft.com/office/drawing/2014/main" id="{04F55993-327F-468E-85C5-46C9947296E3}"/>
              </a:ext>
            </a:extLst>
          </p:cNvPr>
          <p:cNvPicPr>
            <a:picLocks noChangeAspect="1"/>
          </p:cNvPicPr>
          <p:nvPr/>
        </p:nvPicPr>
        <p:blipFill>
          <a:blip r:embed="rId3"/>
          <a:stretch>
            <a:fillRect/>
          </a:stretch>
        </p:blipFill>
        <p:spPr>
          <a:xfrm>
            <a:off x="1358167" y="1912287"/>
            <a:ext cx="1557274" cy="1199570"/>
          </a:xfrm>
          <a:prstGeom prst="rect">
            <a:avLst/>
          </a:prstGeom>
        </p:spPr>
      </p:pic>
      <p:pic>
        <p:nvPicPr>
          <p:cNvPr id="6" name="图片 5">
            <a:extLst>
              <a:ext uri="{FF2B5EF4-FFF2-40B4-BE49-F238E27FC236}">
                <a16:creationId xmlns:a16="http://schemas.microsoft.com/office/drawing/2014/main" id="{177102DE-C095-4C56-B8BB-73D04F803C7E}"/>
              </a:ext>
            </a:extLst>
          </p:cNvPr>
          <p:cNvPicPr>
            <a:picLocks noChangeAspect="1"/>
          </p:cNvPicPr>
          <p:nvPr/>
        </p:nvPicPr>
        <p:blipFill>
          <a:blip r:embed="rId4"/>
          <a:stretch>
            <a:fillRect/>
          </a:stretch>
        </p:blipFill>
        <p:spPr>
          <a:xfrm>
            <a:off x="3693602" y="1893900"/>
            <a:ext cx="1499918" cy="1217957"/>
          </a:xfrm>
          <a:prstGeom prst="rect">
            <a:avLst/>
          </a:prstGeom>
        </p:spPr>
      </p:pic>
      <p:pic>
        <p:nvPicPr>
          <p:cNvPr id="7" name="图片 6">
            <a:extLst>
              <a:ext uri="{FF2B5EF4-FFF2-40B4-BE49-F238E27FC236}">
                <a16:creationId xmlns:a16="http://schemas.microsoft.com/office/drawing/2014/main" id="{3AA268BB-E8DC-4286-8847-B831E1BFCF36}"/>
              </a:ext>
            </a:extLst>
          </p:cNvPr>
          <p:cNvPicPr>
            <a:picLocks noChangeAspect="1"/>
          </p:cNvPicPr>
          <p:nvPr/>
        </p:nvPicPr>
        <p:blipFill>
          <a:blip r:embed="rId5"/>
          <a:stretch>
            <a:fillRect/>
          </a:stretch>
        </p:blipFill>
        <p:spPr>
          <a:xfrm>
            <a:off x="6022688" y="1851883"/>
            <a:ext cx="1465637" cy="1259974"/>
          </a:xfrm>
          <a:prstGeom prst="rect">
            <a:avLst/>
          </a:prstGeom>
        </p:spPr>
      </p:pic>
      <p:sp>
        <p:nvSpPr>
          <p:cNvPr id="8" name="文本框 7">
            <a:extLst>
              <a:ext uri="{FF2B5EF4-FFF2-40B4-BE49-F238E27FC236}">
                <a16:creationId xmlns:a16="http://schemas.microsoft.com/office/drawing/2014/main" id="{FA14DCAF-4C1D-400B-A178-8A08A00A31EC}"/>
              </a:ext>
            </a:extLst>
          </p:cNvPr>
          <p:cNvSpPr txBox="1"/>
          <p:nvPr/>
        </p:nvSpPr>
        <p:spPr>
          <a:xfrm>
            <a:off x="1557211" y="3244334"/>
            <a:ext cx="1107996" cy="369332"/>
          </a:xfrm>
          <a:prstGeom prst="rect">
            <a:avLst/>
          </a:prstGeom>
          <a:noFill/>
        </p:spPr>
        <p:txBody>
          <a:bodyPr wrap="none" rtlCol="0">
            <a:spAutoFit/>
          </a:bodyPr>
          <a:lstStyle/>
          <a:p>
            <a:r>
              <a:rPr lang="zh-CN" altLang="en-US" dirty="0"/>
              <a:t>光伏发电</a:t>
            </a:r>
          </a:p>
        </p:txBody>
      </p:sp>
      <p:sp>
        <p:nvSpPr>
          <p:cNvPr id="9" name="文本框 8">
            <a:extLst>
              <a:ext uri="{FF2B5EF4-FFF2-40B4-BE49-F238E27FC236}">
                <a16:creationId xmlns:a16="http://schemas.microsoft.com/office/drawing/2014/main" id="{9F4F41D1-737F-4DAB-804D-D2B8A211FA24}"/>
              </a:ext>
            </a:extLst>
          </p:cNvPr>
          <p:cNvSpPr txBox="1"/>
          <p:nvPr/>
        </p:nvSpPr>
        <p:spPr>
          <a:xfrm>
            <a:off x="3953737" y="3244334"/>
            <a:ext cx="1107996" cy="369332"/>
          </a:xfrm>
          <a:prstGeom prst="rect">
            <a:avLst/>
          </a:prstGeom>
          <a:noFill/>
        </p:spPr>
        <p:txBody>
          <a:bodyPr wrap="none" rtlCol="0">
            <a:spAutoFit/>
          </a:bodyPr>
          <a:lstStyle/>
          <a:p>
            <a:r>
              <a:rPr lang="zh-CN" altLang="en-US" dirty="0"/>
              <a:t>风力发电</a:t>
            </a:r>
          </a:p>
        </p:txBody>
      </p:sp>
      <p:sp>
        <p:nvSpPr>
          <p:cNvPr id="10" name="文本框 9">
            <a:extLst>
              <a:ext uri="{FF2B5EF4-FFF2-40B4-BE49-F238E27FC236}">
                <a16:creationId xmlns:a16="http://schemas.microsoft.com/office/drawing/2014/main" id="{7B9E3C3C-3A12-4489-A13F-ACF3A33F9B44}"/>
              </a:ext>
            </a:extLst>
          </p:cNvPr>
          <p:cNvSpPr txBox="1"/>
          <p:nvPr/>
        </p:nvSpPr>
        <p:spPr>
          <a:xfrm>
            <a:off x="6201508" y="3244334"/>
            <a:ext cx="1107996" cy="369332"/>
          </a:xfrm>
          <a:prstGeom prst="rect">
            <a:avLst/>
          </a:prstGeom>
          <a:noFill/>
        </p:spPr>
        <p:txBody>
          <a:bodyPr wrap="none" rtlCol="0">
            <a:spAutoFit/>
          </a:bodyPr>
          <a:lstStyle/>
          <a:p>
            <a:r>
              <a:rPr lang="zh-CN" altLang="en-US" dirty="0"/>
              <a:t>水力发电</a:t>
            </a:r>
          </a:p>
        </p:txBody>
      </p:sp>
    </p:spTree>
    <p:extLst>
      <p:ext uri="{BB962C8B-B14F-4D97-AF65-F5344CB8AC3E}">
        <p14:creationId xmlns:p14="http://schemas.microsoft.com/office/powerpoint/2010/main" val="206272738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sym typeface="+mn-ea"/>
              </a:rPr>
              <a:t>选题依据 </a:t>
            </a:r>
            <a:r>
              <a:rPr lang="en-US" altLang="zh-CN">
                <a:sym typeface="+mn-ea"/>
              </a:rPr>
              <a:t>– </a:t>
            </a:r>
            <a:r>
              <a:rPr lang="zh-CN" altLang="en-US">
                <a:sym typeface="+mn-ea"/>
              </a:rPr>
              <a:t>研究背景</a:t>
            </a:r>
            <a:endParaRPr lang="en-US" altLang="en-US" dirty="0">
              <a:sym typeface="+mn-ea"/>
            </a:endParaRPr>
          </a:p>
        </p:txBody>
      </p:sp>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pPr lvl="0"/>
                <a:r>
                  <a:rPr lang="zh-CN" altLang="en-US" dirty="0"/>
                  <a:t>多智能体强化学习</a:t>
                </a:r>
                <a:r>
                  <a:rPr lang="en-US" altLang="zh-CN" dirty="0"/>
                  <a:t>(MARL)</a:t>
                </a:r>
              </a:p>
              <a:p>
                <a:pPr lvl="1"/>
                <a:r>
                  <a:rPr lang="zh-CN" altLang="en-US" dirty="0"/>
                  <a:t>智能体</a:t>
                </a:r>
                <a:r>
                  <a:rPr lang="en-US" altLang="zh-CN" dirty="0"/>
                  <a:t>(agent)</a:t>
                </a:r>
                <a:r>
                  <a:rPr lang="zh-CN" altLang="en-US" dirty="0"/>
                  <a:t>：接收环境给的信息，做出动作影响环境</a:t>
                </a:r>
                <a:endParaRPr lang="en-US" altLang="zh-CN" dirty="0"/>
              </a:p>
              <a:p>
                <a:pPr lvl="1"/>
                <a:r>
                  <a:rPr lang="zh-CN" altLang="en-US" dirty="0"/>
                  <a:t>状态</a:t>
                </a:r>
                <a:r>
                  <a:rPr lang="en-US" altLang="zh-CN" dirty="0"/>
                  <a:t>(state)</a:t>
                </a:r>
                <a:r>
                  <a:rPr lang="zh-CN" altLang="en-US" dirty="0"/>
                  <a:t>：环境所蕴含的全局信息</a:t>
                </a:r>
                <a:endParaRPr lang="en-US" altLang="zh-CN" dirty="0"/>
              </a:p>
              <a:p>
                <a:pPr lvl="1"/>
                <a:r>
                  <a:rPr lang="zh-CN" altLang="en-US" dirty="0"/>
                  <a:t>观测</a:t>
                </a:r>
                <a:r>
                  <a:rPr lang="en-US" altLang="zh-CN" dirty="0"/>
                  <a:t>(observation)</a:t>
                </a:r>
                <a:r>
                  <a:rPr lang="zh-CN" altLang="en-US" dirty="0"/>
                  <a:t>：每个智能体感知到的环境信息</a:t>
                </a:r>
                <a:endParaRPr lang="en-US" altLang="zh-CN" dirty="0"/>
              </a:p>
              <a:p>
                <a:pPr lvl="1"/>
                <a:r>
                  <a:rPr lang="zh-CN" altLang="en-US" dirty="0"/>
                  <a:t>动作</a:t>
                </a:r>
                <a:r>
                  <a:rPr lang="en-US" altLang="zh-CN" dirty="0"/>
                  <a:t>(action)</a:t>
                </a:r>
                <a:r>
                  <a:rPr lang="zh-CN" altLang="en-US" dirty="0"/>
                  <a:t>：智能体对环境施加的影响</a:t>
                </a:r>
                <a:endParaRPr lang="en-US" altLang="zh-CN" dirty="0"/>
              </a:p>
              <a:p>
                <a:pPr lvl="1"/>
                <a:r>
                  <a:rPr lang="zh-CN" altLang="en-US" dirty="0"/>
                  <a:t>奖励</a:t>
                </a:r>
                <a:r>
                  <a:rPr lang="en-US" altLang="zh-CN" dirty="0"/>
                  <a:t>(reward)</a:t>
                </a:r>
                <a:r>
                  <a:rPr lang="zh-CN" altLang="en-US" dirty="0"/>
                  <a:t>：环境对智能体动作给出的收益响应</a:t>
                </a:r>
                <a:endParaRPr lang="en-US" altLang="zh-CN" dirty="0"/>
              </a:p>
              <a:p>
                <a:r>
                  <a:rPr lang="zh-CN" altLang="en-US" dirty="0"/>
                  <a:t>优化目标：最大化期望累积奖励 </a:t>
                </a:r>
                <a14:m>
                  <m:oMath xmlns:m="http://schemas.openxmlformats.org/officeDocument/2006/math">
                    <m:r>
                      <m:rPr>
                        <m:sty m:val="p"/>
                      </m:rPr>
                      <a:rPr lang="en-US" altLang="zh-CN">
                        <a:latin typeface="Cambria Math" panose="02040503050406030204" pitchFamily="18" charset="0"/>
                      </a:rPr>
                      <m:t>E</m:t>
                    </m:r>
                    <m:d>
                      <m:dPr>
                        <m:ctrlPr>
                          <a:rPr lang="en-US" altLang="zh-CN" i="1">
                            <a:latin typeface="Cambria Math" panose="02040503050406030204" pitchFamily="18" charset="0"/>
                          </a:rPr>
                        </m:ctrlPr>
                      </m:dPr>
                      <m:e>
                        <m:nary>
                          <m:naryPr>
                            <m:chr m:val="∑"/>
                            <m:ctrlPr>
                              <a:rPr lang="zh-CN" altLang="en-US" i="1">
                                <a:latin typeface="Cambria Math" panose="02040503050406030204" pitchFamily="18" charset="0"/>
                              </a:rPr>
                            </m:ctrlPr>
                          </m:naryPr>
                          <m:sub>
                            <m:r>
                              <m:rPr>
                                <m:brk m:alnAt="23"/>
                              </m:rPr>
                              <a:rPr lang="en-US" altLang="zh-CN">
                                <a:latin typeface="Cambria Math" panose="02040503050406030204" pitchFamily="18" charset="0"/>
                              </a:rPr>
                              <m:t>𝑡</m:t>
                            </m:r>
                            <m:r>
                              <a:rPr lang="en-US" altLang="zh-CN">
                                <a:latin typeface="Cambria Math" panose="02040503050406030204" pitchFamily="18" charset="0"/>
                              </a:rPr>
                              <m:t>=0</m:t>
                            </m:r>
                          </m:sub>
                          <m:sup>
                            <m:r>
                              <a:rPr lang="en-US" altLang="zh-CN">
                                <a:latin typeface="Cambria Math" panose="02040503050406030204" pitchFamily="18" charset="0"/>
                              </a:rPr>
                              <m:t>∞</m:t>
                            </m:r>
                          </m:sup>
                          <m:e>
                            <m:sSup>
                              <m:sSupPr>
                                <m:ctrlPr>
                                  <a:rPr lang="en-US" altLang="zh-CN" i="1">
                                    <a:latin typeface="Cambria Math" panose="02040503050406030204" pitchFamily="18" charset="0"/>
                                  </a:rPr>
                                </m:ctrlPr>
                              </m:sSupPr>
                              <m:e>
                                <m:r>
                                  <a:rPr lang="en-US" altLang="zh-CN">
                                    <a:latin typeface="Cambria Math" panose="02040503050406030204" pitchFamily="18" charset="0"/>
                                  </a:rPr>
                                  <m:t>𝛾</m:t>
                                </m:r>
                              </m:e>
                              <m:sup>
                                <m:r>
                                  <a:rPr lang="en-US" altLang="zh-CN">
                                    <a:latin typeface="Cambria Math" panose="02040503050406030204" pitchFamily="18" charset="0"/>
                                  </a:rPr>
                                  <m:t>𝑡</m:t>
                                </m:r>
                              </m:sup>
                            </m:sSup>
                            <m:sSub>
                              <m:sSubPr>
                                <m:ctrlPr>
                                  <a:rPr lang="en-US" altLang="zh-CN" i="1">
                                    <a:latin typeface="Cambria Math" panose="02040503050406030204" pitchFamily="18" charset="0"/>
                                  </a:rPr>
                                </m:ctrlPr>
                              </m:sSubPr>
                              <m:e>
                                <m:r>
                                  <a:rPr lang="en-US" altLang="zh-CN">
                                    <a:latin typeface="Cambria Math" panose="02040503050406030204" pitchFamily="18" charset="0"/>
                                  </a:rPr>
                                  <m:t>𝑟</m:t>
                                </m:r>
                              </m:e>
                              <m:sub>
                                <m:r>
                                  <a:rPr lang="en-US" altLang="zh-CN">
                                    <a:latin typeface="Cambria Math" panose="02040503050406030204" pitchFamily="18" charset="0"/>
                                  </a:rPr>
                                  <m:t>𝑡</m:t>
                                </m:r>
                              </m:sub>
                            </m:sSub>
                          </m:e>
                        </m:nary>
                      </m:e>
                    </m:d>
                  </m:oMath>
                </a14:m>
                <a:endParaRPr lang="en-US" altLang="zh-CN" dirty="0"/>
              </a:p>
              <a:p>
                <a:pPr lvl="0"/>
                <a:endParaRPr lang="en-US" altLang="zh-CN" dirty="0"/>
              </a:p>
              <a:p>
                <a:pPr lvl="0"/>
                <a:endParaRPr lang="en-US" altLang="zh-CN" dirty="0"/>
              </a:p>
              <a:p>
                <a:pPr lvl="5"/>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1"/>
                <a:endParaRPr lang="en-US" altLang="zh-CN" dirty="0"/>
              </a:p>
              <a:p>
                <a:pPr lvl="0"/>
                <a:endParaRPr lang="en-US" altLang="zh-CN" noProof="0" dirty="0"/>
              </a:p>
              <a:p>
                <a:pPr lvl="0"/>
                <a:endParaRPr lang="en-US" altLang="zh-CN" dirty="0"/>
              </a:p>
              <a:p>
                <a:pPr lvl="0"/>
                <a:endParaRPr lang="en-US" altLang="zh-CN" noProof="0" dirty="0"/>
              </a:p>
              <a:p>
                <a:endParaRPr lang="en-US" altLang="en-US" dirty="0"/>
              </a:p>
              <a:p>
                <a:pPr lvl="0"/>
                <a:r>
                  <a:rPr lang="en-US" altLang="zh-CN" dirty="0"/>
                  <a:t>	</a:t>
                </a:r>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a:blip r:embed="rId3"/>
                <a:stretch>
                  <a:fillRect l="-1067" t="-1350" b="-112025"/>
                </a:stretch>
              </a:blipFill>
            </p:spPr>
            <p:txBody>
              <a:bodyPr/>
              <a:lstStyle/>
              <a:p>
                <a:r>
                  <a:rPr lang="zh-CN" altLang="en-US">
                    <a:noFill/>
                  </a:rPr>
                  <a:t> </a:t>
                </a:r>
              </a:p>
            </p:txBody>
          </p:sp>
        </mc:Fallback>
      </mc:AlternateContent>
      <p:sp>
        <p:nvSpPr>
          <p:cNvPr id="84" name="灯片编号占位符 3">
            <a:extLst>
              <a:ext uri="{FF2B5EF4-FFF2-40B4-BE49-F238E27FC236}">
                <a16:creationId xmlns:a16="http://schemas.microsoft.com/office/drawing/2014/main" id="{B313D5F8-03A6-479D-B7AA-B6F35065EED4}"/>
              </a:ext>
            </a:extLst>
          </p:cNvPr>
          <p:cNvSpPr>
            <a:spLocks noGrp="1"/>
          </p:cNvSpPr>
          <p:nvPr>
            <p:ph type="sldNum" sz="quarter" idx="12"/>
          </p:nvPr>
        </p:nvSpPr>
        <p:spPr/>
        <p:txBody>
          <a:bodyPr/>
          <a:lstStyle/>
          <a:p>
            <a:pPr lvl="0"/>
            <a:fld id="{BE59E6E9-16BB-4D46-A8D6-97CC594B8C57}" type="slidenum">
              <a:rPr lang="en-US" altLang="zh-CN" noProof="0" smtClean="0"/>
              <a:pPr lvl="0"/>
              <a:t>5</a:t>
            </a:fld>
            <a:endParaRPr lang="en-US" altLang="zh-CN" noProof="0" dirty="0"/>
          </a:p>
        </p:txBody>
      </p:sp>
      <p:grpSp>
        <p:nvGrpSpPr>
          <p:cNvPr id="4" name="组合 3">
            <a:extLst>
              <a:ext uri="{FF2B5EF4-FFF2-40B4-BE49-F238E27FC236}">
                <a16:creationId xmlns:a16="http://schemas.microsoft.com/office/drawing/2014/main" id="{D39D4621-3D8A-4EB3-B15A-F04136B79B89}"/>
              </a:ext>
            </a:extLst>
          </p:cNvPr>
          <p:cNvGrpSpPr/>
          <p:nvPr/>
        </p:nvGrpSpPr>
        <p:grpSpPr>
          <a:xfrm>
            <a:off x="2339109" y="3612530"/>
            <a:ext cx="1285240" cy="1348380"/>
            <a:chOff x="653725" y="2797249"/>
            <a:chExt cx="1343984" cy="1422430"/>
          </a:xfrm>
        </p:grpSpPr>
        <p:pic>
          <p:nvPicPr>
            <p:cNvPr id="231" name="图片 230">
              <a:extLst>
                <a:ext uri="{FF2B5EF4-FFF2-40B4-BE49-F238E27FC236}">
                  <a16:creationId xmlns:a16="http://schemas.microsoft.com/office/drawing/2014/main" id="{CFF178E3-3D59-4495-B254-4C9438BEF81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30" b="91351" l="9589" r="89726">
                          <a14:foregroundMark x1="11644" y1="20000" x2="11644" y2="20000"/>
                          <a14:foregroundMark x1="11644" y1="22162" x2="84932" y2="20000"/>
                          <a14:foregroundMark x1="18493" y1="71351" x2="27397" y2="69730"/>
                          <a14:foregroundMark x1="41096" y1="69189" x2="39041" y2="91351"/>
                          <a14:foregroundMark x1="58904" y1="69730" x2="56849" y2="90270"/>
                          <a14:foregroundMark x1="69178" y1="70811" x2="78767" y2="71892"/>
                        </a14:backgroundRemoval>
                      </a14:imgEffect>
                    </a14:imgLayer>
                  </a14:imgProps>
                </a:ext>
                <a:ext uri="{28A0092B-C50C-407E-A947-70E740481C1C}">
                  <a14:useLocalDpi xmlns:a14="http://schemas.microsoft.com/office/drawing/2010/main" val="0"/>
                </a:ext>
              </a:extLst>
            </a:blip>
            <a:stretch>
              <a:fillRect/>
            </a:stretch>
          </p:blipFill>
          <p:spPr>
            <a:xfrm>
              <a:off x="653725" y="3123693"/>
              <a:ext cx="812383" cy="1029389"/>
            </a:xfrm>
            <a:prstGeom prst="rect">
              <a:avLst/>
            </a:prstGeom>
          </p:spPr>
        </p:pic>
        <p:grpSp>
          <p:nvGrpSpPr>
            <p:cNvPr id="233" name="组合 232">
              <a:extLst>
                <a:ext uri="{FF2B5EF4-FFF2-40B4-BE49-F238E27FC236}">
                  <a16:creationId xmlns:a16="http://schemas.microsoft.com/office/drawing/2014/main" id="{27105867-A72A-4E86-A294-6833D60EE9C9}"/>
                </a:ext>
              </a:extLst>
            </p:cNvPr>
            <p:cNvGrpSpPr/>
            <p:nvPr/>
          </p:nvGrpSpPr>
          <p:grpSpPr>
            <a:xfrm rot="20989940">
              <a:off x="809709" y="2797249"/>
              <a:ext cx="1188000" cy="1188000"/>
              <a:chOff x="3710847" y="880144"/>
              <a:chExt cx="1188000" cy="1188000"/>
            </a:xfrm>
          </p:grpSpPr>
          <p:sp>
            <p:nvSpPr>
              <p:cNvPr id="234" name="不完整圆 233">
                <a:extLst>
                  <a:ext uri="{FF2B5EF4-FFF2-40B4-BE49-F238E27FC236}">
                    <a16:creationId xmlns:a16="http://schemas.microsoft.com/office/drawing/2014/main" id="{05EAE248-606F-4E09-869E-3D7255CFE839}"/>
                  </a:ext>
                </a:extLst>
              </p:cNvPr>
              <p:cNvSpPr>
                <a:spLocks noChangeAspect="1"/>
              </p:cNvSpPr>
              <p:nvPr/>
            </p:nvSpPr>
            <p:spPr>
              <a:xfrm>
                <a:off x="3710847" y="880144"/>
                <a:ext cx="1188000" cy="1188000"/>
              </a:xfrm>
              <a:prstGeom prst="pie">
                <a:avLst>
                  <a:gd name="adj1" fmla="val 0"/>
                  <a:gd name="adj2" fmla="val 3209102"/>
                </a:avLst>
              </a:prstGeom>
              <a:solidFill>
                <a:schemeClr val="accent6">
                  <a:alpha val="5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35" name="直接连接符 234">
                <a:extLst>
                  <a:ext uri="{FF2B5EF4-FFF2-40B4-BE49-F238E27FC236}">
                    <a16:creationId xmlns:a16="http://schemas.microsoft.com/office/drawing/2014/main" id="{97EA166C-2348-45AD-9B7D-BC26785AFD34}"/>
                  </a:ext>
                </a:extLst>
              </p:cNvPr>
              <p:cNvCxnSpPr/>
              <p:nvPr/>
            </p:nvCxnSpPr>
            <p:spPr>
              <a:xfrm>
                <a:off x="4310743" y="1474144"/>
                <a:ext cx="357051" cy="459631"/>
              </a:xfrm>
              <a:prstGeom prst="line">
                <a:avLst/>
              </a:prstGeom>
              <a:ln w="158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00E66913-5C98-40C9-A898-7E767F7F8034}"/>
                  </a:ext>
                </a:extLst>
              </p:cNvPr>
              <p:cNvCxnSpPr>
                <a:endCxn id="234" idx="0"/>
              </p:cNvCxnSpPr>
              <p:nvPr/>
            </p:nvCxnSpPr>
            <p:spPr>
              <a:xfrm>
                <a:off x="4304847" y="1474144"/>
                <a:ext cx="594000" cy="0"/>
              </a:xfrm>
              <a:prstGeom prst="line">
                <a:avLst/>
              </a:prstGeom>
              <a:ln w="158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1" name="文本框 250">
                  <a:extLst>
                    <a:ext uri="{FF2B5EF4-FFF2-40B4-BE49-F238E27FC236}">
                      <a16:creationId xmlns:a16="http://schemas.microsoft.com/office/drawing/2014/main" id="{91AAC08A-2672-423B-9E02-7940A62B56C1}"/>
                    </a:ext>
                  </a:extLst>
                </p:cNvPr>
                <p:cNvSpPr txBox="1"/>
                <p:nvPr/>
              </p:nvSpPr>
              <p:spPr>
                <a:xfrm>
                  <a:off x="1604258" y="3317445"/>
                  <a:ext cx="387350"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o</m:t>
                            </m:r>
                          </m:e>
                          <m:sub>
                            <m:r>
                              <a:rPr lang="en-US" altLang="zh-CN" b="0" i="0" smtClean="0">
                                <a:latin typeface="Cambria Math" panose="02040503050406030204" pitchFamily="18" charset="0"/>
                              </a:rPr>
                              <m:t>1,</m:t>
                            </m:r>
                            <m:r>
                              <m:rPr>
                                <m:sty m:val="p"/>
                              </m:rPr>
                              <a:rPr lang="en-US" altLang="zh-CN" b="0" i="0" smtClean="0">
                                <a:latin typeface="Cambria Math" panose="02040503050406030204" pitchFamily="18" charset="0"/>
                              </a:rPr>
                              <m:t>t</m:t>
                            </m:r>
                          </m:sub>
                        </m:sSub>
                      </m:oMath>
                    </m:oMathPara>
                  </a14:m>
                  <a:endParaRPr lang="zh-CN" altLang="en-US" dirty="0"/>
                </a:p>
              </p:txBody>
            </p:sp>
          </mc:Choice>
          <mc:Fallback xmlns="">
            <p:sp>
              <p:nvSpPr>
                <p:cNvPr id="251" name="文本框 250">
                  <a:extLst>
                    <a:ext uri="{FF2B5EF4-FFF2-40B4-BE49-F238E27FC236}">
                      <a16:creationId xmlns:a16="http://schemas.microsoft.com/office/drawing/2014/main" id="{91AAC08A-2672-423B-9E02-7940A62B56C1}"/>
                    </a:ext>
                  </a:extLst>
                </p:cNvPr>
                <p:cNvSpPr txBox="1">
                  <a:spLocks noRot="1" noChangeAspect="1" noMove="1" noResize="1" noEditPoints="1" noAdjustHandles="1" noChangeArrowheads="1" noChangeShapeType="1" noTextEdit="1"/>
                </p:cNvSpPr>
                <p:nvPr/>
              </p:nvSpPr>
              <p:spPr>
                <a:xfrm>
                  <a:off x="1604258" y="3317445"/>
                  <a:ext cx="387350" cy="289182"/>
                </a:xfrm>
                <a:prstGeom prst="rect">
                  <a:avLst/>
                </a:prstGeom>
                <a:blipFill>
                  <a:blip r:embed="rId6"/>
                  <a:stretch>
                    <a:fillRect l="-7813" r="-3125" b="-12766"/>
                  </a:stretch>
                </a:blipFill>
              </p:spPr>
              <p:txBody>
                <a:bodyPr/>
                <a:lstStyle/>
                <a:p>
                  <a:r>
                    <a:rPr lang="zh-CN" altLang="en-US">
                      <a:noFill/>
                    </a:rPr>
                    <a:t> </a:t>
                  </a:r>
                </a:p>
              </p:txBody>
            </p:sp>
          </mc:Fallback>
        </mc:AlternateContent>
        <p:sp>
          <p:nvSpPr>
            <p:cNvPr id="255" name="矩形 254">
              <a:extLst>
                <a:ext uri="{FF2B5EF4-FFF2-40B4-BE49-F238E27FC236}">
                  <a16:creationId xmlns:a16="http://schemas.microsoft.com/office/drawing/2014/main" id="{9D809E0A-C4EE-4A4D-966C-E3EA32AC3EA2}"/>
                </a:ext>
              </a:extLst>
            </p:cNvPr>
            <p:cNvSpPr/>
            <p:nvPr/>
          </p:nvSpPr>
          <p:spPr>
            <a:xfrm>
              <a:off x="910602" y="3542633"/>
              <a:ext cx="277091" cy="267581"/>
            </a:xfrm>
            <a:prstGeom prst="rect">
              <a:avLst/>
            </a:prstGeom>
            <a:solidFill>
              <a:srgbClr val="027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7D48A632-B08A-4D9F-BB4C-EDDBAA12137C}"/>
                    </a:ext>
                  </a:extLst>
                </p:cNvPr>
                <p:cNvSpPr txBox="1"/>
                <p:nvPr/>
              </p:nvSpPr>
              <p:spPr>
                <a:xfrm>
                  <a:off x="938310" y="3537923"/>
                  <a:ext cx="25103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𝑃</m:t>
                            </m:r>
                          </m:e>
                          <m:sub>
                            <m:r>
                              <a:rPr lang="en-US" altLang="zh-CN" sz="1600" b="0" i="1" smtClean="0">
                                <a:solidFill>
                                  <a:schemeClr val="bg1"/>
                                </a:solidFill>
                                <a:latin typeface="Cambria Math" panose="02040503050406030204" pitchFamily="18" charset="0"/>
                              </a:rPr>
                              <m:t>1</m:t>
                            </m:r>
                          </m:sub>
                        </m:sSub>
                      </m:oMath>
                    </m:oMathPara>
                  </a14:m>
                  <a:endParaRPr lang="zh-CN" altLang="en-US" sz="1600" dirty="0">
                    <a:solidFill>
                      <a:schemeClr val="bg1"/>
                    </a:solidFill>
                  </a:endParaRPr>
                </a:p>
              </p:txBody>
            </p:sp>
          </mc:Choice>
          <mc:Fallback xmlns="">
            <p:sp>
              <p:nvSpPr>
                <p:cNvPr id="256" name="文本框 255">
                  <a:extLst>
                    <a:ext uri="{FF2B5EF4-FFF2-40B4-BE49-F238E27FC236}">
                      <a16:creationId xmlns:a16="http://schemas.microsoft.com/office/drawing/2014/main" id="{7D48A632-B08A-4D9F-BB4C-EDDBAA12137C}"/>
                    </a:ext>
                  </a:extLst>
                </p:cNvPr>
                <p:cNvSpPr txBox="1">
                  <a:spLocks noRot="1" noChangeAspect="1" noMove="1" noResize="1" noEditPoints="1" noAdjustHandles="1" noChangeArrowheads="1" noChangeShapeType="1" noTextEdit="1"/>
                </p:cNvSpPr>
                <p:nvPr/>
              </p:nvSpPr>
              <p:spPr>
                <a:xfrm>
                  <a:off x="938310" y="3537923"/>
                  <a:ext cx="251031" cy="246221"/>
                </a:xfrm>
                <a:prstGeom prst="rect">
                  <a:avLst/>
                </a:prstGeom>
                <a:blipFill>
                  <a:blip r:embed="rId7"/>
                  <a:stretch>
                    <a:fillRect l="-14634" r="-2439" b="-17500"/>
                  </a:stretch>
                </a:blipFill>
              </p:spPr>
              <p:txBody>
                <a:bodyPr/>
                <a:lstStyle/>
                <a:p>
                  <a:r>
                    <a:rPr lang="zh-CN" altLang="en-US">
                      <a:noFill/>
                    </a:rPr>
                    <a:t> </a:t>
                  </a:r>
                </a:p>
              </p:txBody>
            </p:sp>
          </mc:Fallback>
        </mc:AlternateContent>
        <p:grpSp>
          <p:nvGrpSpPr>
            <p:cNvPr id="263" name="组合 262">
              <a:extLst>
                <a:ext uri="{FF2B5EF4-FFF2-40B4-BE49-F238E27FC236}">
                  <a16:creationId xmlns:a16="http://schemas.microsoft.com/office/drawing/2014/main" id="{6FEB8341-ACA4-48BE-9993-324E61B42348}"/>
                </a:ext>
              </a:extLst>
            </p:cNvPr>
            <p:cNvGrpSpPr/>
            <p:nvPr/>
          </p:nvGrpSpPr>
          <p:grpSpPr>
            <a:xfrm>
              <a:off x="1392218" y="3635092"/>
              <a:ext cx="465831" cy="584587"/>
              <a:chOff x="1765462" y="2207858"/>
              <a:chExt cx="465831" cy="584587"/>
            </a:xfrm>
          </p:grpSpPr>
          <p:sp>
            <p:nvSpPr>
              <p:cNvPr id="264" name="箭头: 下 263">
                <a:extLst>
                  <a:ext uri="{FF2B5EF4-FFF2-40B4-BE49-F238E27FC236}">
                    <a16:creationId xmlns:a16="http://schemas.microsoft.com/office/drawing/2014/main" id="{E5B35196-207C-4A14-8D99-8FE8D2E4CC5D}"/>
                  </a:ext>
                </a:extLst>
              </p:cNvPr>
              <p:cNvSpPr/>
              <p:nvPr/>
            </p:nvSpPr>
            <p:spPr>
              <a:xfrm rot="17546958">
                <a:off x="1981060" y="2289017"/>
                <a:ext cx="85286" cy="413436"/>
              </a:xfrm>
              <a:prstGeom prst="downArrow">
                <a:avLst/>
              </a:prstGeom>
              <a:solidFill>
                <a:srgbClr val="027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箭头: 下 264">
                <a:extLst>
                  <a:ext uri="{FF2B5EF4-FFF2-40B4-BE49-F238E27FC236}">
                    <a16:creationId xmlns:a16="http://schemas.microsoft.com/office/drawing/2014/main" id="{B4F38D51-2C98-411F-8790-84C80ED50E7F}"/>
                  </a:ext>
                </a:extLst>
              </p:cNvPr>
              <p:cNvSpPr/>
              <p:nvPr/>
            </p:nvSpPr>
            <p:spPr>
              <a:xfrm rot="6758948">
                <a:off x="1929537" y="2387069"/>
                <a:ext cx="85286" cy="413436"/>
              </a:xfrm>
              <a:prstGeom prst="downArrow">
                <a:avLst/>
              </a:prstGeom>
              <a:solidFill>
                <a:srgbClr val="027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6" name="文本框 265">
                    <a:extLst>
                      <a:ext uri="{FF2B5EF4-FFF2-40B4-BE49-F238E27FC236}">
                        <a16:creationId xmlns:a16="http://schemas.microsoft.com/office/drawing/2014/main" id="{40DACCD1-C6CE-4EEA-828E-EB832140A6FB}"/>
                      </a:ext>
                    </a:extLst>
                  </p:cNvPr>
                  <p:cNvSpPr txBox="1"/>
                  <p:nvPr/>
                </p:nvSpPr>
                <p:spPr>
                  <a:xfrm rot="1166877">
                    <a:off x="1870810" y="2207858"/>
                    <a:ext cx="360483" cy="256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0" smtClean="0">
                                  <a:latin typeface="Cambria Math" panose="02040503050406030204" pitchFamily="18" charset="0"/>
                                </a:rPr>
                                <m:t>1</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oMath>
                      </m:oMathPara>
                    </a14:m>
                    <a:endParaRPr lang="zh-CN" altLang="en-US" sz="1600" dirty="0"/>
                  </a:p>
                </p:txBody>
              </p:sp>
            </mc:Choice>
            <mc:Fallback xmlns="">
              <p:sp>
                <p:nvSpPr>
                  <p:cNvPr id="40" name="文本框 39">
                    <a:extLst>
                      <a:ext uri="{FF2B5EF4-FFF2-40B4-BE49-F238E27FC236}">
                        <a16:creationId xmlns:a16="http://schemas.microsoft.com/office/drawing/2014/main" id="{DE05EE31-FF30-BF0F-DC90-EBF34B671580}"/>
                      </a:ext>
                    </a:extLst>
                  </p:cNvPr>
                  <p:cNvSpPr txBox="1">
                    <a:spLocks noRot="1" noChangeAspect="1" noMove="1" noResize="1" noEditPoints="1" noAdjustHandles="1" noChangeArrowheads="1" noChangeShapeType="1" noTextEdit="1"/>
                  </p:cNvSpPr>
                  <p:nvPr/>
                </p:nvSpPr>
                <p:spPr>
                  <a:xfrm rot="1166877">
                    <a:off x="1870810" y="2207858"/>
                    <a:ext cx="360483" cy="256993"/>
                  </a:xfrm>
                  <a:prstGeom prst="rect">
                    <a:avLst/>
                  </a:prstGeom>
                  <a:blipFill>
                    <a:blip r:embed="rId25"/>
                    <a:stretch>
                      <a:fillRect l="-2817"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文本框 266">
                    <a:extLst>
                      <a:ext uri="{FF2B5EF4-FFF2-40B4-BE49-F238E27FC236}">
                        <a16:creationId xmlns:a16="http://schemas.microsoft.com/office/drawing/2014/main" id="{3A8556AC-BF68-4689-9C03-F1A29D588DB1}"/>
                      </a:ext>
                    </a:extLst>
                  </p:cNvPr>
                  <p:cNvSpPr txBox="1"/>
                  <p:nvPr/>
                </p:nvSpPr>
                <p:spPr>
                  <a:xfrm rot="1219181">
                    <a:off x="1794184" y="2535452"/>
                    <a:ext cx="321883" cy="256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𝑟</m:t>
                              </m:r>
                            </m:e>
                            <m:sub>
                              <m:r>
                                <a:rPr lang="en-US" altLang="zh-CN" sz="1600" b="0" i="0" smtClean="0">
                                  <a:latin typeface="Cambria Math" panose="02040503050406030204" pitchFamily="18" charset="0"/>
                                </a:rPr>
                                <m:t>1</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oMath>
                      </m:oMathPara>
                    </a14:m>
                    <a:endParaRPr lang="zh-CN" altLang="en-US" sz="1600" dirty="0"/>
                  </a:p>
                </p:txBody>
              </p:sp>
            </mc:Choice>
            <mc:Fallback xmlns="">
              <p:sp>
                <p:nvSpPr>
                  <p:cNvPr id="41" name="文本框 40">
                    <a:extLst>
                      <a:ext uri="{FF2B5EF4-FFF2-40B4-BE49-F238E27FC236}">
                        <a16:creationId xmlns:a16="http://schemas.microsoft.com/office/drawing/2014/main" id="{AC6F90A5-5018-0DC2-BD6F-DFE0C71882EB}"/>
                      </a:ext>
                    </a:extLst>
                  </p:cNvPr>
                  <p:cNvSpPr txBox="1">
                    <a:spLocks noRot="1" noChangeAspect="1" noMove="1" noResize="1" noEditPoints="1" noAdjustHandles="1" noChangeArrowheads="1" noChangeShapeType="1" noTextEdit="1"/>
                  </p:cNvSpPr>
                  <p:nvPr/>
                </p:nvSpPr>
                <p:spPr>
                  <a:xfrm rot="1219181">
                    <a:off x="1794184" y="2535452"/>
                    <a:ext cx="321883" cy="256993"/>
                  </a:xfrm>
                  <a:prstGeom prst="rect">
                    <a:avLst/>
                  </a:prstGeom>
                  <a:blipFill>
                    <a:blip r:embed="rId26"/>
                    <a:stretch>
                      <a:fillRect l="-3077" b="-6780"/>
                    </a:stretch>
                  </a:blipFill>
                </p:spPr>
                <p:txBody>
                  <a:bodyPr/>
                  <a:lstStyle/>
                  <a:p>
                    <a:r>
                      <a:rPr lang="zh-CN" altLang="en-US">
                        <a:noFill/>
                      </a:rPr>
                      <a:t> </a:t>
                    </a:r>
                  </a:p>
                </p:txBody>
              </p:sp>
            </mc:Fallback>
          </mc:AlternateContent>
        </p:grpSp>
      </p:grpSp>
      <p:grpSp>
        <p:nvGrpSpPr>
          <p:cNvPr id="8" name="组合 7">
            <a:extLst>
              <a:ext uri="{FF2B5EF4-FFF2-40B4-BE49-F238E27FC236}">
                <a16:creationId xmlns:a16="http://schemas.microsoft.com/office/drawing/2014/main" id="{0C5A174F-DC4B-40AD-89EE-861BDA851B7E}"/>
              </a:ext>
            </a:extLst>
          </p:cNvPr>
          <p:cNvGrpSpPr/>
          <p:nvPr/>
        </p:nvGrpSpPr>
        <p:grpSpPr>
          <a:xfrm>
            <a:off x="5425615" y="3612418"/>
            <a:ext cx="1317033" cy="1398681"/>
            <a:chOff x="7472520" y="2712194"/>
            <a:chExt cx="1372605" cy="1533194"/>
          </a:xfrm>
        </p:grpSpPr>
        <p:pic>
          <p:nvPicPr>
            <p:cNvPr id="241" name="图片 240">
              <a:extLst>
                <a:ext uri="{FF2B5EF4-FFF2-40B4-BE49-F238E27FC236}">
                  <a16:creationId xmlns:a16="http://schemas.microsoft.com/office/drawing/2014/main" id="{D40F3479-F22E-46F9-8419-7D1375DE97E8}"/>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197" b="90164" l="3247" r="92208">
                          <a14:foregroundMark x1="4545" y1="44809" x2="20779" y2="55191"/>
                          <a14:foregroundMark x1="74026" y1="46995" x2="86364" y2="69399"/>
                          <a14:foregroundMark x1="92857" y1="67760" x2="93506" y2="71038"/>
                          <a14:foregroundMark x1="53896" y1="51366" x2="49351" y2="63388"/>
                          <a14:foregroundMark x1="38312" y1="71585" x2="37013" y2="90710"/>
                          <a14:foregroundMark x1="64286" y1="73224" x2="64286" y2="89617"/>
                          <a14:foregroundMark x1="44156" y1="8197" x2="46753" y2="10929"/>
                          <a14:foregroundMark x1="55844" y1="11475" x2="57792" y2="9290"/>
                        </a14:backgroundRemoval>
                      </a14:imgEffect>
                    </a14:imgLayer>
                  </a14:imgProps>
                </a:ext>
                <a:ext uri="{28A0092B-C50C-407E-A947-70E740481C1C}">
                  <a14:useLocalDpi xmlns:a14="http://schemas.microsoft.com/office/drawing/2010/main" val="0"/>
                </a:ext>
              </a:extLst>
            </a:blip>
            <a:stretch>
              <a:fillRect/>
            </a:stretch>
          </p:blipFill>
          <p:spPr>
            <a:xfrm>
              <a:off x="7961916" y="3144230"/>
              <a:ext cx="883209" cy="1049527"/>
            </a:xfrm>
            <a:prstGeom prst="rect">
              <a:avLst/>
            </a:prstGeom>
          </p:spPr>
        </p:pic>
        <p:grpSp>
          <p:nvGrpSpPr>
            <p:cNvPr id="242" name="组合 241">
              <a:extLst>
                <a:ext uri="{FF2B5EF4-FFF2-40B4-BE49-F238E27FC236}">
                  <a16:creationId xmlns:a16="http://schemas.microsoft.com/office/drawing/2014/main" id="{45E95D11-6866-4C8A-8A98-6D27CE307FEA}"/>
                </a:ext>
              </a:extLst>
            </p:cNvPr>
            <p:cNvGrpSpPr/>
            <p:nvPr/>
          </p:nvGrpSpPr>
          <p:grpSpPr>
            <a:xfrm rot="8203427">
              <a:off x="7472520" y="2712194"/>
              <a:ext cx="1188000" cy="1188000"/>
              <a:chOff x="3710847" y="880144"/>
              <a:chExt cx="1188000" cy="1188000"/>
            </a:xfrm>
          </p:grpSpPr>
          <p:sp>
            <p:nvSpPr>
              <p:cNvPr id="243" name="不完整圆 242">
                <a:extLst>
                  <a:ext uri="{FF2B5EF4-FFF2-40B4-BE49-F238E27FC236}">
                    <a16:creationId xmlns:a16="http://schemas.microsoft.com/office/drawing/2014/main" id="{DBFDB884-2C75-464D-9245-4462B49B4F0C}"/>
                  </a:ext>
                </a:extLst>
              </p:cNvPr>
              <p:cNvSpPr>
                <a:spLocks noChangeAspect="1"/>
              </p:cNvSpPr>
              <p:nvPr/>
            </p:nvSpPr>
            <p:spPr>
              <a:xfrm>
                <a:off x="3710847" y="880144"/>
                <a:ext cx="1188000" cy="1188000"/>
              </a:xfrm>
              <a:prstGeom prst="pie">
                <a:avLst>
                  <a:gd name="adj1" fmla="val 0"/>
                  <a:gd name="adj2" fmla="val 3209102"/>
                </a:avLst>
              </a:prstGeom>
              <a:solidFill>
                <a:schemeClr val="accent6">
                  <a:lumMod val="40000"/>
                  <a:lumOff val="60000"/>
                  <a:alpha val="5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44" name="直接连接符 243">
                <a:extLst>
                  <a:ext uri="{FF2B5EF4-FFF2-40B4-BE49-F238E27FC236}">
                    <a16:creationId xmlns:a16="http://schemas.microsoft.com/office/drawing/2014/main" id="{253DC3C4-184D-4E04-851E-74DA0CCBFD4E}"/>
                  </a:ext>
                </a:extLst>
              </p:cNvPr>
              <p:cNvCxnSpPr/>
              <p:nvPr/>
            </p:nvCxnSpPr>
            <p:spPr>
              <a:xfrm>
                <a:off x="4310743" y="1474144"/>
                <a:ext cx="357051" cy="459631"/>
              </a:xfrm>
              <a:prstGeom prst="line">
                <a:avLst/>
              </a:prstGeom>
              <a:ln w="15875">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9818A88A-97DC-4C05-990C-5661CD79E37E}"/>
                  </a:ext>
                </a:extLst>
              </p:cNvPr>
              <p:cNvCxnSpPr>
                <a:endCxn id="243" idx="0"/>
              </p:cNvCxnSpPr>
              <p:nvPr/>
            </p:nvCxnSpPr>
            <p:spPr>
              <a:xfrm>
                <a:off x="4304847" y="1474144"/>
                <a:ext cx="594000" cy="0"/>
              </a:xfrm>
              <a:prstGeom prst="line">
                <a:avLst/>
              </a:prstGeom>
              <a:ln w="15875">
                <a:solidFill>
                  <a:srgbClr val="92D050"/>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3" name="文本框 252">
                  <a:extLst>
                    <a:ext uri="{FF2B5EF4-FFF2-40B4-BE49-F238E27FC236}">
                      <a16:creationId xmlns:a16="http://schemas.microsoft.com/office/drawing/2014/main" id="{A4D5139D-16B4-412D-ACA9-39AE72836549}"/>
                    </a:ext>
                  </a:extLst>
                </p:cNvPr>
                <p:cNvSpPr txBox="1"/>
                <p:nvPr/>
              </p:nvSpPr>
              <p:spPr>
                <a:xfrm>
                  <a:off x="7552774" y="3212409"/>
                  <a:ext cx="392672"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o</m:t>
                            </m:r>
                          </m:e>
                          <m:sub>
                            <m:r>
                              <a:rPr lang="en-US" altLang="zh-CN" b="0" i="0" smtClean="0">
                                <a:latin typeface="Cambria Math" panose="02040503050406030204" pitchFamily="18" charset="0"/>
                              </a:rPr>
                              <m:t>3,</m:t>
                            </m:r>
                            <m:r>
                              <m:rPr>
                                <m:sty m:val="p"/>
                              </m:rPr>
                              <a:rPr lang="en-US" altLang="zh-CN" b="0" i="0" smtClean="0">
                                <a:latin typeface="Cambria Math" panose="02040503050406030204" pitchFamily="18" charset="0"/>
                              </a:rPr>
                              <m:t>t</m:t>
                            </m:r>
                          </m:sub>
                        </m:sSub>
                      </m:oMath>
                    </m:oMathPara>
                  </a14:m>
                  <a:endParaRPr lang="zh-CN" altLang="en-US" dirty="0"/>
                </a:p>
              </p:txBody>
            </p:sp>
          </mc:Choice>
          <mc:Fallback xmlns="">
            <p:sp>
              <p:nvSpPr>
                <p:cNvPr id="253" name="文本框 252">
                  <a:extLst>
                    <a:ext uri="{FF2B5EF4-FFF2-40B4-BE49-F238E27FC236}">
                      <a16:creationId xmlns:a16="http://schemas.microsoft.com/office/drawing/2014/main" id="{A4D5139D-16B4-412D-ACA9-39AE72836549}"/>
                    </a:ext>
                  </a:extLst>
                </p:cNvPr>
                <p:cNvSpPr txBox="1">
                  <a:spLocks noRot="1" noChangeAspect="1" noMove="1" noResize="1" noEditPoints="1" noAdjustHandles="1" noChangeArrowheads="1" noChangeShapeType="1" noTextEdit="1"/>
                </p:cNvSpPr>
                <p:nvPr/>
              </p:nvSpPr>
              <p:spPr>
                <a:xfrm>
                  <a:off x="7552774" y="3212409"/>
                  <a:ext cx="392672" cy="289182"/>
                </a:xfrm>
                <a:prstGeom prst="rect">
                  <a:avLst/>
                </a:prstGeom>
                <a:blipFill>
                  <a:blip r:embed="rId29"/>
                  <a:stretch>
                    <a:fillRect l="-7813" r="-4688" b="-12500"/>
                  </a:stretch>
                </a:blipFill>
              </p:spPr>
              <p:txBody>
                <a:bodyPr/>
                <a:lstStyle/>
                <a:p>
                  <a:r>
                    <a:rPr lang="zh-CN" altLang="en-US">
                      <a:noFill/>
                    </a:rPr>
                    <a:t> </a:t>
                  </a:r>
                </a:p>
              </p:txBody>
            </p:sp>
          </mc:Fallback>
        </mc:AlternateContent>
        <p:sp>
          <p:nvSpPr>
            <p:cNvPr id="259" name="矩形 258">
              <a:extLst>
                <a:ext uri="{FF2B5EF4-FFF2-40B4-BE49-F238E27FC236}">
                  <a16:creationId xmlns:a16="http://schemas.microsoft.com/office/drawing/2014/main" id="{91234C96-3129-4D57-89F8-0463659DC7D2}"/>
                </a:ext>
              </a:extLst>
            </p:cNvPr>
            <p:cNvSpPr/>
            <p:nvPr/>
          </p:nvSpPr>
          <p:spPr>
            <a:xfrm>
              <a:off x="8284455" y="3570344"/>
              <a:ext cx="277091" cy="267581"/>
            </a:xfrm>
            <a:prstGeom prst="rect">
              <a:avLst/>
            </a:prstGeom>
            <a:solidFill>
              <a:srgbClr val="B7D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0" name="文本框 259">
                  <a:extLst>
                    <a:ext uri="{FF2B5EF4-FFF2-40B4-BE49-F238E27FC236}">
                      <a16:creationId xmlns:a16="http://schemas.microsoft.com/office/drawing/2014/main" id="{1DB04DAC-C2FE-468F-A40F-F07E8326F644}"/>
                    </a:ext>
                  </a:extLst>
                </p:cNvPr>
                <p:cNvSpPr txBox="1"/>
                <p:nvPr/>
              </p:nvSpPr>
              <p:spPr>
                <a:xfrm>
                  <a:off x="8295210" y="3581023"/>
                  <a:ext cx="2557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𝑃</m:t>
                            </m:r>
                          </m:e>
                          <m:sub>
                            <m:r>
                              <a:rPr lang="en-US" altLang="zh-CN" sz="1600" b="0" i="1" smtClean="0">
                                <a:solidFill>
                                  <a:schemeClr val="bg1"/>
                                </a:solidFill>
                                <a:latin typeface="Cambria Math" panose="02040503050406030204" pitchFamily="18" charset="0"/>
                              </a:rPr>
                              <m:t>3</m:t>
                            </m:r>
                          </m:sub>
                        </m:sSub>
                      </m:oMath>
                    </m:oMathPara>
                  </a14:m>
                  <a:endParaRPr lang="zh-CN" altLang="en-US" sz="1600" dirty="0">
                    <a:solidFill>
                      <a:schemeClr val="bg1"/>
                    </a:solidFill>
                  </a:endParaRPr>
                </a:p>
              </p:txBody>
            </p:sp>
          </mc:Choice>
          <mc:Fallback xmlns="">
            <p:sp>
              <p:nvSpPr>
                <p:cNvPr id="260" name="文本框 259">
                  <a:extLst>
                    <a:ext uri="{FF2B5EF4-FFF2-40B4-BE49-F238E27FC236}">
                      <a16:creationId xmlns:a16="http://schemas.microsoft.com/office/drawing/2014/main" id="{1DB04DAC-C2FE-468F-A40F-F07E8326F644}"/>
                    </a:ext>
                  </a:extLst>
                </p:cNvPr>
                <p:cNvSpPr txBox="1">
                  <a:spLocks noRot="1" noChangeAspect="1" noMove="1" noResize="1" noEditPoints="1" noAdjustHandles="1" noChangeArrowheads="1" noChangeShapeType="1" noTextEdit="1"/>
                </p:cNvSpPr>
                <p:nvPr/>
              </p:nvSpPr>
              <p:spPr>
                <a:xfrm>
                  <a:off x="8295210" y="3581023"/>
                  <a:ext cx="255776" cy="246221"/>
                </a:xfrm>
                <a:prstGeom prst="rect">
                  <a:avLst/>
                </a:prstGeom>
                <a:blipFill>
                  <a:blip r:embed="rId30"/>
                  <a:stretch>
                    <a:fillRect l="-16667" r="-2381" b="-17500"/>
                  </a:stretch>
                </a:blipFill>
              </p:spPr>
              <p:txBody>
                <a:bodyPr/>
                <a:lstStyle/>
                <a:p>
                  <a:r>
                    <a:rPr lang="zh-CN" altLang="en-US">
                      <a:noFill/>
                    </a:rPr>
                    <a:t> </a:t>
                  </a:r>
                </a:p>
              </p:txBody>
            </p:sp>
          </mc:Fallback>
        </mc:AlternateContent>
        <p:grpSp>
          <p:nvGrpSpPr>
            <p:cNvPr id="273" name="组合 272">
              <a:extLst>
                <a:ext uri="{FF2B5EF4-FFF2-40B4-BE49-F238E27FC236}">
                  <a16:creationId xmlns:a16="http://schemas.microsoft.com/office/drawing/2014/main" id="{D5D5C8CF-362A-4EB3-8288-3FC3EE99595E}"/>
                </a:ext>
              </a:extLst>
            </p:cNvPr>
            <p:cNvGrpSpPr/>
            <p:nvPr/>
          </p:nvGrpSpPr>
          <p:grpSpPr>
            <a:xfrm rot="18942180">
              <a:off x="7519936" y="3582114"/>
              <a:ext cx="508717" cy="663274"/>
              <a:chOff x="1765462" y="2178366"/>
              <a:chExt cx="508717" cy="663274"/>
            </a:xfrm>
          </p:grpSpPr>
          <p:sp>
            <p:nvSpPr>
              <p:cNvPr id="274" name="箭头: 下 273">
                <a:extLst>
                  <a:ext uri="{FF2B5EF4-FFF2-40B4-BE49-F238E27FC236}">
                    <a16:creationId xmlns:a16="http://schemas.microsoft.com/office/drawing/2014/main" id="{33800751-066E-42BE-9670-329AF1989ECA}"/>
                  </a:ext>
                </a:extLst>
              </p:cNvPr>
              <p:cNvSpPr/>
              <p:nvPr/>
            </p:nvSpPr>
            <p:spPr>
              <a:xfrm rot="6759143">
                <a:off x="1981060" y="2289017"/>
                <a:ext cx="85286" cy="413436"/>
              </a:xfrm>
              <a:prstGeom prst="downArrow">
                <a:avLst/>
              </a:prstGeom>
              <a:solidFill>
                <a:srgbClr val="B7D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箭头: 下 274">
                <a:extLst>
                  <a:ext uri="{FF2B5EF4-FFF2-40B4-BE49-F238E27FC236}">
                    <a16:creationId xmlns:a16="http://schemas.microsoft.com/office/drawing/2014/main" id="{597B9F3D-642E-4F6C-9B94-2C21A9624E96}"/>
                  </a:ext>
                </a:extLst>
              </p:cNvPr>
              <p:cNvSpPr/>
              <p:nvPr/>
            </p:nvSpPr>
            <p:spPr>
              <a:xfrm rot="17618135">
                <a:off x="1929537" y="2387069"/>
                <a:ext cx="85286" cy="413436"/>
              </a:xfrm>
              <a:prstGeom prst="downArrow">
                <a:avLst/>
              </a:prstGeom>
              <a:solidFill>
                <a:srgbClr val="B7D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6" name="文本框 275">
                    <a:extLst>
                      <a:ext uri="{FF2B5EF4-FFF2-40B4-BE49-F238E27FC236}">
                        <a16:creationId xmlns:a16="http://schemas.microsoft.com/office/drawing/2014/main" id="{57F28403-B7FB-42C0-9D4D-8B0A9AAB8C97}"/>
                      </a:ext>
                    </a:extLst>
                  </p:cNvPr>
                  <p:cNvSpPr txBox="1"/>
                  <p:nvPr/>
                </p:nvSpPr>
                <p:spPr>
                  <a:xfrm rot="1314045">
                    <a:off x="1908951" y="2178366"/>
                    <a:ext cx="365228" cy="256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0" smtClean="0">
                                  <a:latin typeface="Cambria Math" panose="02040503050406030204" pitchFamily="18" charset="0"/>
                                </a:rPr>
                                <m:t>3</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oMath>
                      </m:oMathPara>
                    </a14:m>
                    <a:endParaRPr lang="zh-CN" altLang="en-US" sz="1600" dirty="0"/>
                  </a:p>
                </p:txBody>
              </p:sp>
            </mc:Choice>
            <mc:Fallback xmlns="">
              <p:sp>
                <p:nvSpPr>
                  <p:cNvPr id="61" name="文本框 60">
                    <a:extLst>
                      <a:ext uri="{FF2B5EF4-FFF2-40B4-BE49-F238E27FC236}">
                        <a16:creationId xmlns:a16="http://schemas.microsoft.com/office/drawing/2014/main" id="{CF5F09DC-0C4F-AA24-217C-7712D28DBEF9}"/>
                      </a:ext>
                    </a:extLst>
                  </p:cNvPr>
                  <p:cNvSpPr txBox="1">
                    <a:spLocks noRot="1" noChangeAspect="1" noMove="1" noResize="1" noEditPoints="1" noAdjustHandles="1" noChangeArrowheads="1" noChangeShapeType="1" noTextEdit="1"/>
                  </p:cNvSpPr>
                  <p:nvPr/>
                </p:nvSpPr>
                <p:spPr>
                  <a:xfrm rot="1314045">
                    <a:off x="1908951" y="2178366"/>
                    <a:ext cx="365228" cy="256993"/>
                  </a:xfrm>
                  <a:prstGeom prst="rect">
                    <a:avLst/>
                  </a:prstGeom>
                  <a:blipFill>
                    <a:blip r:embed="rId31"/>
                    <a:stretch>
                      <a:fillRect r="-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7" name="文本框 276">
                    <a:extLst>
                      <a:ext uri="{FF2B5EF4-FFF2-40B4-BE49-F238E27FC236}">
                        <a16:creationId xmlns:a16="http://schemas.microsoft.com/office/drawing/2014/main" id="{39363BF3-B558-4392-A31D-57B41132B3F0}"/>
                      </a:ext>
                    </a:extLst>
                  </p:cNvPr>
                  <p:cNvSpPr txBox="1"/>
                  <p:nvPr/>
                </p:nvSpPr>
                <p:spPr>
                  <a:xfrm rot="1314028">
                    <a:off x="1787210" y="2584647"/>
                    <a:ext cx="326628" cy="256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𝑟</m:t>
                              </m:r>
                            </m:e>
                            <m:sub>
                              <m:r>
                                <a:rPr lang="en-US" altLang="zh-CN" sz="1600" b="0" i="0" smtClean="0">
                                  <a:latin typeface="Cambria Math" panose="02040503050406030204" pitchFamily="18" charset="0"/>
                                </a:rPr>
                                <m:t>3</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oMath>
                      </m:oMathPara>
                    </a14:m>
                    <a:endParaRPr lang="zh-CN" altLang="en-US" sz="1600" dirty="0"/>
                  </a:p>
                </p:txBody>
              </p:sp>
            </mc:Choice>
            <mc:Fallback xmlns="">
              <p:sp>
                <p:nvSpPr>
                  <p:cNvPr id="62" name="文本框 61">
                    <a:extLst>
                      <a:ext uri="{FF2B5EF4-FFF2-40B4-BE49-F238E27FC236}">
                        <a16:creationId xmlns:a16="http://schemas.microsoft.com/office/drawing/2014/main" id="{1D596C90-9B0B-303C-6886-77D70F9189B5}"/>
                      </a:ext>
                    </a:extLst>
                  </p:cNvPr>
                  <p:cNvSpPr txBox="1">
                    <a:spLocks noRot="1" noChangeAspect="1" noMove="1" noResize="1" noEditPoints="1" noAdjustHandles="1" noChangeArrowheads="1" noChangeShapeType="1" noTextEdit="1"/>
                  </p:cNvSpPr>
                  <p:nvPr/>
                </p:nvSpPr>
                <p:spPr>
                  <a:xfrm rot="1314028">
                    <a:off x="1787210" y="2584647"/>
                    <a:ext cx="326628" cy="256993"/>
                  </a:xfrm>
                  <a:prstGeom prst="rect">
                    <a:avLst/>
                  </a:prstGeom>
                  <a:blipFill>
                    <a:blip r:embed="rId32"/>
                    <a:stretch>
                      <a:fillRect r="-2985" b="-1667"/>
                    </a:stretch>
                  </a:blipFill>
                </p:spPr>
                <p:txBody>
                  <a:bodyPr/>
                  <a:lstStyle/>
                  <a:p>
                    <a:r>
                      <a:rPr lang="zh-CN" altLang="en-US">
                        <a:noFill/>
                      </a:rPr>
                      <a:t> </a:t>
                    </a:r>
                  </a:p>
                </p:txBody>
              </p:sp>
            </mc:Fallback>
          </mc:AlternateContent>
        </p:grpSp>
      </p:grpSp>
      <p:grpSp>
        <p:nvGrpSpPr>
          <p:cNvPr id="9" name="组合 8">
            <a:extLst>
              <a:ext uri="{FF2B5EF4-FFF2-40B4-BE49-F238E27FC236}">
                <a16:creationId xmlns:a16="http://schemas.microsoft.com/office/drawing/2014/main" id="{6A0FC07A-F484-446B-9107-F5F2E38E3FE5}"/>
              </a:ext>
            </a:extLst>
          </p:cNvPr>
          <p:cNvGrpSpPr/>
          <p:nvPr/>
        </p:nvGrpSpPr>
        <p:grpSpPr>
          <a:xfrm>
            <a:off x="5223006" y="5131774"/>
            <a:ext cx="1592891" cy="1364654"/>
            <a:chOff x="7249121" y="4493648"/>
            <a:chExt cx="1668224" cy="1434999"/>
          </a:xfrm>
        </p:grpSpPr>
        <p:pic>
          <p:nvPicPr>
            <p:cNvPr id="246" name="图片 245">
              <a:extLst>
                <a:ext uri="{FF2B5EF4-FFF2-40B4-BE49-F238E27FC236}">
                  <a16:creationId xmlns:a16="http://schemas.microsoft.com/office/drawing/2014/main" id="{2A5D0163-B6D5-4735-9E6B-C3FD465883C3}"/>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6471" b="98824" l="7634" r="93130">
                          <a14:foregroundMark x1="38931" y1="79412" x2="43511" y2="98824"/>
                          <a14:foregroundMark x1="32824" y1="6471" x2="35115" y2="8235"/>
                          <a14:foregroundMark x1="69466" y1="9412" x2="70992" y2="7059"/>
                          <a14:foregroundMark x1="87023" y1="53529" x2="93130" y2="70000"/>
                          <a14:foregroundMark x1="7634" y1="72353" x2="9924" y2="70000"/>
                        </a14:backgroundRemoval>
                      </a14:imgEffect>
                    </a14:imgLayer>
                  </a14:imgProps>
                </a:ext>
                <a:ext uri="{28A0092B-C50C-407E-A947-70E740481C1C}">
                  <a14:useLocalDpi xmlns:a14="http://schemas.microsoft.com/office/drawing/2010/main" val="0"/>
                </a:ext>
              </a:extLst>
            </a:blip>
            <a:stretch>
              <a:fillRect/>
            </a:stretch>
          </p:blipFill>
          <p:spPr>
            <a:xfrm>
              <a:off x="8122872" y="4897650"/>
              <a:ext cx="794473" cy="1030997"/>
            </a:xfrm>
            <a:prstGeom prst="rect">
              <a:avLst/>
            </a:prstGeom>
          </p:spPr>
        </p:pic>
        <p:grpSp>
          <p:nvGrpSpPr>
            <p:cNvPr id="247" name="组合 246">
              <a:extLst>
                <a:ext uri="{FF2B5EF4-FFF2-40B4-BE49-F238E27FC236}">
                  <a16:creationId xmlns:a16="http://schemas.microsoft.com/office/drawing/2014/main" id="{0048E96E-9FD6-487C-99A6-F2F2B5FA3915}"/>
                </a:ext>
              </a:extLst>
            </p:cNvPr>
            <p:cNvGrpSpPr/>
            <p:nvPr/>
          </p:nvGrpSpPr>
          <p:grpSpPr>
            <a:xfrm rot="10211981">
              <a:off x="7594653" y="4493648"/>
              <a:ext cx="1188000" cy="1188000"/>
              <a:chOff x="3710847" y="880144"/>
              <a:chExt cx="1188000" cy="1188000"/>
            </a:xfrm>
          </p:grpSpPr>
          <p:sp>
            <p:nvSpPr>
              <p:cNvPr id="248" name="不完整圆 247">
                <a:extLst>
                  <a:ext uri="{FF2B5EF4-FFF2-40B4-BE49-F238E27FC236}">
                    <a16:creationId xmlns:a16="http://schemas.microsoft.com/office/drawing/2014/main" id="{6F9BCD9F-6AA7-42B6-B89F-7B0F68C02C43}"/>
                  </a:ext>
                </a:extLst>
              </p:cNvPr>
              <p:cNvSpPr>
                <a:spLocks noChangeAspect="1"/>
              </p:cNvSpPr>
              <p:nvPr/>
            </p:nvSpPr>
            <p:spPr>
              <a:xfrm>
                <a:off x="3710847" y="880144"/>
                <a:ext cx="1188000" cy="1188000"/>
              </a:xfrm>
              <a:prstGeom prst="pie">
                <a:avLst>
                  <a:gd name="adj1" fmla="val 0"/>
                  <a:gd name="adj2" fmla="val 3209102"/>
                </a:avLst>
              </a:prstGeom>
              <a:solidFill>
                <a:schemeClr val="accent5">
                  <a:lumMod val="60000"/>
                  <a:lumOff val="40000"/>
                  <a:alpha val="5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49" name="直接连接符 248">
                <a:extLst>
                  <a:ext uri="{FF2B5EF4-FFF2-40B4-BE49-F238E27FC236}">
                    <a16:creationId xmlns:a16="http://schemas.microsoft.com/office/drawing/2014/main" id="{D41B3536-2200-40A4-8AB3-2B5E32C33AC8}"/>
                  </a:ext>
                </a:extLst>
              </p:cNvPr>
              <p:cNvCxnSpPr/>
              <p:nvPr/>
            </p:nvCxnSpPr>
            <p:spPr>
              <a:xfrm>
                <a:off x="4310743" y="1474144"/>
                <a:ext cx="357051" cy="459631"/>
              </a:xfrm>
              <a:prstGeom prst="line">
                <a:avLst/>
              </a:prstGeom>
              <a:ln w="158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CC4854E4-200B-44E2-91B4-AF3405DAE908}"/>
                  </a:ext>
                </a:extLst>
              </p:cNvPr>
              <p:cNvCxnSpPr>
                <a:endCxn id="248" idx="0"/>
              </p:cNvCxnSpPr>
              <p:nvPr/>
            </p:nvCxnSpPr>
            <p:spPr>
              <a:xfrm>
                <a:off x="4304847" y="1474144"/>
                <a:ext cx="594000" cy="0"/>
              </a:xfrm>
              <a:prstGeom prst="line">
                <a:avLst/>
              </a:prstGeom>
              <a:ln w="158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4" name="文本框 28">
                  <a:extLst>
                    <a:ext uri="{FF2B5EF4-FFF2-40B4-BE49-F238E27FC236}">
                      <a16:creationId xmlns:a16="http://schemas.microsoft.com/office/drawing/2014/main" id="{0AC69F65-5C85-4FAA-97B2-33523A4472EA}"/>
                    </a:ext>
                  </a:extLst>
                </p:cNvPr>
                <p:cNvSpPr txBox="1"/>
                <p:nvPr/>
              </p:nvSpPr>
              <p:spPr>
                <a:xfrm>
                  <a:off x="7610281" y="4774647"/>
                  <a:ext cx="392672" cy="289182"/>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o</m:t>
                            </m:r>
                          </m:e>
                          <m:sub>
                            <m:r>
                              <a:rPr lang="en-US" altLang="zh-CN" b="0" i="0" smtClean="0">
                                <a:latin typeface="Cambria Math" panose="02040503050406030204" pitchFamily="18" charset="0"/>
                              </a:rPr>
                              <m:t>4,</m:t>
                            </m:r>
                            <m:r>
                              <m:rPr>
                                <m:sty m:val="p"/>
                              </m:rPr>
                              <a:rPr lang="en-US" altLang="zh-CN" b="0" i="0" smtClean="0">
                                <a:latin typeface="Cambria Math" panose="02040503050406030204" pitchFamily="18" charset="0"/>
                              </a:rPr>
                              <m:t>t</m:t>
                            </m:r>
                          </m:sub>
                        </m:sSub>
                      </m:oMath>
                    </m:oMathPara>
                  </a14:m>
                  <a:endParaRPr lang="zh-CN" altLang="en-US" dirty="0"/>
                </a:p>
              </p:txBody>
            </p:sp>
          </mc:Choice>
          <mc:Fallback xmlns="">
            <p:sp>
              <p:nvSpPr>
                <p:cNvPr id="254" name="文本框 28">
                  <a:extLst>
                    <a:ext uri="{FF2B5EF4-FFF2-40B4-BE49-F238E27FC236}">
                      <a16:creationId xmlns:a16="http://schemas.microsoft.com/office/drawing/2014/main" id="{0AC69F65-5C85-4FAA-97B2-33523A4472EA}"/>
                    </a:ext>
                  </a:extLst>
                </p:cNvPr>
                <p:cNvSpPr txBox="1">
                  <a:spLocks noRot="1" noChangeAspect="1" noMove="1" noResize="1" noEditPoints="1" noAdjustHandles="1" noChangeArrowheads="1" noChangeShapeType="1" noTextEdit="1"/>
                </p:cNvSpPr>
                <p:nvPr/>
              </p:nvSpPr>
              <p:spPr>
                <a:xfrm>
                  <a:off x="7610281" y="4774647"/>
                  <a:ext cx="392672" cy="289182"/>
                </a:xfrm>
                <a:prstGeom prst="rect">
                  <a:avLst/>
                </a:prstGeom>
                <a:blipFill>
                  <a:blip r:embed="rId35"/>
                  <a:stretch>
                    <a:fillRect l="-7813" r="-4688" b="-12766"/>
                  </a:stretch>
                </a:blipFill>
              </p:spPr>
              <p:txBody>
                <a:bodyPr/>
                <a:lstStyle/>
                <a:p>
                  <a:r>
                    <a:rPr lang="zh-CN" altLang="en-US">
                      <a:noFill/>
                    </a:rPr>
                    <a:t> </a:t>
                  </a:r>
                </a:p>
              </p:txBody>
            </p:sp>
          </mc:Fallback>
        </mc:AlternateContent>
        <p:sp>
          <p:nvSpPr>
            <p:cNvPr id="261" name="矩形 260">
              <a:extLst>
                <a:ext uri="{FF2B5EF4-FFF2-40B4-BE49-F238E27FC236}">
                  <a16:creationId xmlns:a16="http://schemas.microsoft.com/office/drawing/2014/main" id="{EF53D50D-195D-4DDF-BC84-CC1CBA2CACB3}"/>
                </a:ext>
              </a:extLst>
            </p:cNvPr>
            <p:cNvSpPr/>
            <p:nvPr/>
          </p:nvSpPr>
          <p:spPr>
            <a:xfrm>
              <a:off x="8404535" y="5322839"/>
              <a:ext cx="277091" cy="267581"/>
            </a:xfrm>
            <a:prstGeom prst="rect">
              <a:avLst/>
            </a:prstGeom>
            <a:solidFill>
              <a:srgbClr val="26B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2" name="文本框 261">
                  <a:extLst>
                    <a:ext uri="{FF2B5EF4-FFF2-40B4-BE49-F238E27FC236}">
                      <a16:creationId xmlns:a16="http://schemas.microsoft.com/office/drawing/2014/main" id="{7321149B-C8B3-49D2-B24A-C536371111D0}"/>
                    </a:ext>
                  </a:extLst>
                </p:cNvPr>
                <p:cNvSpPr txBox="1"/>
                <p:nvPr/>
              </p:nvSpPr>
              <p:spPr>
                <a:xfrm>
                  <a:off x="8419584" y="5333518"/>
                  <a:ext cx="24699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𝑃</m:t>
                            </m:r>
                          </m:e>
                          <m:sub>
                            <m:r>
                              <a:rPr lang="en-US" altLang="zh-CN" sz="1600" b="0" i="1" smtClean="0">
                                <a:solidFill>
                                  <a:schemeClr val="bg1"/>
                                </a:solidFill>
                                <a:latin typeface="Cambria Math" panose="02040503050406030204" pitchFamily="18" charset="0"/>
                              </a:rPr>
                              <m:t>4</m:t>
                            </m:r>
                          </m:sub>
                        </m:sSub>
                      </m:oMath>
                    </m:oMathPara>
                  </a14:m>
                  <a:endParaRPr lang="zh-CN" altLang="en-US" sz="1600" dirty="0">
                    <a:solidFill>
                      <a:schemeClr val="bg1"/>
                    </a:solidFill>
                  </a:endParaRPr>
                </a:p>
              </p:txBody>
            </p:sp>
          </mc:Choice>
          <mc:Fallback xmlns="">
            <p:sp>
              <p:nvSpPr>
                <p:cNvPr id="262" name="文本框 261">
                  <a:extLst>
                    <a:ext uri="{FF2B5EF4-FFF2-40B4-BE49-F238E27FC236}">
                      <a16:creationId xmlns:a16="http://schemas.microsoft.com/office/drawing/2014/main" id="{7321149B-C8B3-49D2-B24A-C536371111D0}"/>
                    </a:ext>
                  </a:extLst>
                </p:cNvPr>
                <p:cNvSpPr txBox="1">
                  <a:spLocks noRot="1" noChangeAspect="1" noMove="1" noResize="1" noEditPoints="1" noAdjustHandles="1" noChangeArrowheads="1" noChangeShapeType="1" noTextEdit="1"/>
                </p:cNvSpPr>
                <p:nvPr/>
              </p:nvSpPr>
              <p:spPr>
                <a:xfrm>
                  <a:off x="8419584" y="5333518"/>
                  <a:ext cx="246991" cy="246221"/>
                </a:xfrm>
                <a:prstGeom prst="rect">
                  <a:avLst/>
                </a:prstGeom>
                <a:blipFill>
                  <a:blip r:embed="rId36"/>
                  <a:stretch>
                    <a:fillRect l="-17500" r="-5000" b="-14634"/>
                  </a:stretch>
                </a:blipFill>
              </p:spPr>
              <p:txBody>
                <a:bodyPr/>
                <a:lstStyle/>
                <a:p>
                  <a:r>
                    <a:rPr lang="zh-CN" altLang="en-US">
                      <a:noFill/>
                    </a:rPr>
                    <a:t> </a:t>
                  </a:r>
                </a:p>
              </p:txBody>
            </p:sp>
          </mc:Fallback>
        </mc:AlternateContent>
        <p:grpSp>
          <p:nvGrpSpPr>
            <p:cNvPr id="278" name="组合 277">
              <a:extLst>
                <a:ext uri="{FF2B5EF4-FFF2-40B4-BE49-F238E27FC236}">
                  <a16:creationId xmlns:a16="http://schemas.microsoft.com/office/drawing/2014/main" id="{223EBD67-5806-46B0-ABBA-471F25793BB6}"/>
                </a:ext>
              </a:extLst>
            </p:cNvPr>
            <p:cNvGrpSpPr/>
            <p:nvPr/>
          </p:nvGrpSpPr>
          <p:grpSpPr>
            <a:xfrm rot="21272985">
              <a:off x="7249121" y="5210384"/>
              <a:ext cx="520802" cy="661928"/>
              <a:chOff x="1753377" y="2178365"/>
              <a:chExt cx="520802" cy="661928"/>
            </a:xfrm>
          </p:grpSpPr>
          <p:sp>
            <p:nvSpPr>
              <p:cNvPr id="279" name="箭头: 下 278">
                <a:extLst>
                  <a:ext uri="{FF2B5EF4-FFF2-40B4-BE49-F238E27FC236}">
                    <a16:creationId xmlns:a16="http://schemas.microsoft.com/office/drawing/2014/main" id="{23C491A1-95D7-4818-9760-B838BCBAB03F}"/>
                  </a:ext>
                </a:extLst>
              </p:cNvPr>
              <p:cNvSpPr/>
              <p:nvPr/>
            </p:nvSpPr>
            <p:spPr>
              <a:xfrm rot="6759143">
                <a:off x="1981060" y="2289017"/>
                <a:ext cx="85286" cy="413436"/>
              </a:xfrm>
              <a:prstGeom prst="downArrow">
                <a:avLst/>
              </a:prstGeom>
              <a:solidFill>
                <a:srgbClr val="26B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箭头: 下 279">
                <a:extLst>
                  <a:ext uri="{FF2B5EF4-FFF2-40B4-BE49-F238E27FC236}">
                    <a16:creationId xmlns:a16="http://schemas.microsoft.com/office/drawing/2014/main" id="{A098E145-491E-4680-B3F2-799A2BCD6758}"/>
                  </a:ext>
                </a:extLst>
              </p:cNvPr>
              <p:cNvSpPr/>
              <p:nvPr/>
            </p:nvSpPr>
            <p:spPr>
              <a:xfrm rot="17560725">
                <a:off x="1929538" y="2387069"/>
                <a:ext cx="85286" cy="413436"/>
              </a:xfrm>
              <a:prstGeom prst="downArrow">
                <a:avLst/>
              </a:prstGeom>
              <a:solidFill>
                <a:srgbClr val="26B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1" name="文本框 280">
                    <a:extLst>
                      <a:ext uri="{FF2B5EF4-FFF2-40B4-BE49-F238E27FC236}">
                        <a16:creationId xmlns:a16="http://schemas.microsoft.com/office/drawing/2014/main" id="{56D13CB8-1AA9-458E-8BDB-3172D2521A0D}"/>
                      </a:ext>
                    </a:extLst>
                  </p:cNvPr>
                  <p:cNvSpPr txBox="1"/>
                  <p:nvPr/>
                </p:nvSpPr>
                <p:spPr>
                  <a:xfrm rot="1314045">
                    <a:off x="1908951" y="2178365"/>
                    <a:ext cx="365228" cy="256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0" smtClean="0">
                                  <a:latin typeface="Cambria Math" panose="02040503050406030204" pitchFamily="18" charset="0"/>
                                </a:rPr>
                                <m:t>4</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oMath>
                      </m:oMathPara>
                    </a14:m>
                    <a:endParaRPr lang="zh-CN" altLang="en-US" sz="1600" dirty="0"/>
                  </a:p>
                </p:txBody>
              </p:sp>
            </mc:Choice>
            <mc:Fallback xmlns="">
              <p:sp>
                <p:nvSpPr>
                  <p:cNvPr id="66" name="文本框 65">
                    <a:extLst>
                      <a:ext uri="{FF2B5EF4-FFF2-40B4-BE49-F238E27FC236}">
                        <a16:creationId xmlns:a16="http://schemas.microsoft.com/office/drawing/2014/main" id="{D7BF583C-799E-6CDB-979C-1AFAAC5645BF}"/>
                      </a:ext>
                    </a:extLst>
                  </p:cNvPr>
                  <p:cNvSpPr txBox="1">
                    <a:spLocks noRot="1" noChangeAspect="1" noMove="1" noResize="1" noEditPoints="1" noAdjustHandles="1" noChangeArrowheads="1" noChangeShapeType="1" noTextEdit="1"/>
                  </p:cNvSpPr>
                  <p:nvPr/>
                </p:nvSpPr>
                <p:spPr>
                  <a:xfrm rot="1314045">
                    <a:off x="1908951" y="2178365"/>
                    <a:ext cx="365228" cy="256993"/>
                  </a:xfrm>
                  <a:prstGeom prst="rect">
                    <a:avLst/>
                  </a:prstGeom>
                  <a:blipFill>
                    <a:blip r:embed="rId37"/>
                    <a:stretch>
                      <a:fillRect l="-2899"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2" name="文本框 281">
                    <a:extLst>
                      <a:ext uri="{FF2B5EF4-FFF2-40B4-BE49-F238E27FC236}">
                        <a16:creationId xmlns:a16="http://schemas.microsoft.com/office/drawing/2014/main" id="{84A2CC89-FFDA-4BAB-A942-DABA9FF2662F}"/>
                      </a:ext>
                    </a:extLst>
                  </p:cNvPr>
                  <p:cNvSpPr txBox="1"/>
                  <p:nvPr/>
                </p:nvSpPr>
                <p:spPr>
                  <a:xfrm rot="1039405">
                    <a:off x="1753377" y="2583300"/>
                    <a:ext cx="317844" cy="256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𝑟</m:t>
                              </m:r>
                            </m:e>
                            <m:sub>
                              <m:r>
                                <a:rPr lang="en-US" altLang="zh-CN" sz="1600" b="0" i="0" smtClean="0">
                                  <a:latin typeface="Cambria Math" panose="02040503050406030204" pitchFamily="18" charset="0"/>
                                </a:rPr>
                                <m:t>4</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oMath>
                      </m:oMathPara>
                    </a14:m>
                    <a:endParaRPr lang="zh-CN" altLang="en-US" sz="1600" dirty="0"/>
                  </a:p>
                </p:txBody>
              </p:sp>
            </mc:Choice>
            <mc:Fallback xmlns="">
              <p:sp>
                <p:nvSpPr>
                  <p:cNvPr id="67" name="文本框 66">
                    <a:extLst>
                      <a:ext uri="{FF2B5EF4-FFF2-40B4-BE49-F238E27FC236}">
                        <a16:creationId xmlns:a16="http://schemas.microsoft.com/office/drawing/2014/main" id="{8FBA3233-1205-0D5B-BB04-5481F813D8BB}"/>
                      </a:ext>
                    </a:extLst>
                  </p:cNvPr>
                  <p:cNvSpPr txBox="1">
                    <a:spLocks noRot="1" noChangeAspect="1" noMove="1" noResize="1" noEditPoints="1" noAdjustHandles="1" noChangeArrowheads="1" noChangeShapeType="1" noTextEdit="1"/>
                  </p:cNvSpPr>
                  <p:nvPr/>
                </p:nvSpPr>
                <p:spPr>
                  <a:xfrm rot="1039405">
                    <a:off x="1753377" y="2583300"/>
                    <a:ext cx="317844" cy="256993"/>
                  </a:xfrm>
                  <a:prstGeom prst="rect">
                    <a:avLst/>
                  </a:prstGeom>
                  <a:blipFill>
                    <a:blip r:embed="rId38"/>
                    <a:stretch>
                      <a:fillRect l="-5085" b="-10000"/>
                    </a:stretch>
                  </a:blipFill>
                </p:spPr>
                <p:txBody>
                  <a:bodyPr/>
                  <a:lstStyle/>
                  <a:p>
                    <a:r>
                      <a:rPr lang="zh-CN" altLang="en-US">
                        <a:noFill/>
                      </a:rPr>
                      <a:t> </a:t>
                    </a:r>
                  </a:p>
                </p:txBody>
              </p:sp>
            </mc:Fallback>
          </mc:AlternateContent>
        </p:grpSp>
      </p:grpSp>
      <p:grpSp>
        <p:nvGrpSpPr>
          <p:cNvPr id="7" name="组合 6">
            <a:extLst>
              <a:ext uri="{FF2B5EF4-FFF2-40B4-BE49-F238E27FC236}">
                <a16:creationId xmlns:a16="http://schemas.microsoft.com/office/drawing/2014/main" id="{757D0DC1-5006-4A87-90B1-3C0D0FFD3CBD}"/>
              </a:ext>
            </a:extLst>
          </p:cNvPr>
          <p:cNvGrpSpPr/>
          <p:nvPr/>
        </p:nvGrpSpPr>
        <p:grpSpPr>
          <a:xfrm>
            <a:off x="2340021" y="5121881"/>
            <a:ext cx="1312586" cy="1422702"/>
            <a:chOff x="618383" y="4429599"/>
            <a:chExt cx="1407606" cy="1502100"/>
          </a:xfrm>
        </p:grpSpPr>
        <p:pic>
          <p:nvPicPr>
            <p:cNvPr id="232" name="图片 231">
              <a:extLst>
                <a:ext uri="{FF2B5EF4-FFF2-40B4-BE49-F238E27FC236}">
                  <a16:creationId xmlns:a16="http://schemas.microsoft.com/office/drawing/2014/main" id="{2A600741-B146-4963-A825-A90131FF57D2}"/>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7527" b="92473" l="9630" r="89630">
                          <a14:foregroundMark x1="39259" y1="21505" x2="60000" y2="33871"/>
                          <a14:foregroundMark x1="39259" y1="33871" x2="62963" y2="19355"/>
                          <a14:foregroundMark x1="47092" y1="13852" x2="48148" y2="14516"/>
                          <a14:foregroundMark x1="37037" y1="7527" x2="41014" y2="10029"/>
                          <a14:foregroundMark x1="61383" y1="8310" x2="62222" y2="7527"/>
                          <a14:foregroundMark x1="51852" y1="17204" x2="56478" y2="12887"/>
                          <a14:foregroundMark x1="24577" y1="55024" x2="14074" y2="69355"/>
                          <a14:foregroundMark x1="32593" y1="44086" x2="26285" y2="52693"/>
                          <a14:foregroundMark x1="39259" y1="46774" x2="51111" y2="55914"/>
                          <a14:foregroundMark x1="80990" y1="62228" x2="82963" y2="68817"/>
                          <a14:foregroundMark x1="75556" y1="44086" x2="78277" y2="53173"/>
                          <a14:foregroundMark x1="18211" y1="69683" x2="20000" y2="68817"/>
                          <a14:foregroundMark x1="11111" y1="73118" x2="18033" y2="69769"/>
                          <a14:foregroundMark x1="77778" y1="70968" x2="88889" y2="69355"/>
                          <a14:foregroundMark x1="39259" y1="68280" x2="39259" y2="92473"/>
                          <a14:foregroundMark x1="62222" y1="68817" x2="62222" y2="91935"/>
                          <a14:foregroundMark x1="43704" y1="16129" x2="54815" y2="16667"/>
                          <a14:backgroundMark x1="21481" y1="62903" x2="25185" y2="53763"/>
                          <a14:backgroundMark x1="77037" y1="53226" x2="77778" y2="62366"/>
                          <a14:backgroundMark x1="40000" y1="10753" x2="42222" y2="11828"/>
                          <a14:backgroundMark x1="40741" y1="10753" x2="45478" y2="14191"/>
                        </a14:backgroundRemoval>
                      </a14:imgEffect>
                    </a14:imgLayer>
                  </a14:imgProps>
                </a:ext>
                <a:ext uri="{28A0092B-C50C-407E-A947-70E740481C1C}">
                  <a14:useLocalDpi xmlns:a14="http://schemas.microsoft.com/office/drawing/2010/main" val="0"/>
                </a:ext>
              </a:extLst>
            </a:blip>
            <a:stretch>
              <a:fillRect/>
            </a:stretch>
          </p:blipFill>
          <p:spPr>
            <a:xfrm>
              <a:off x="618383" y="4812415"/>
              <a:ext cx="812383" cy="1119284"/>
            </a:xfrm>
            <a:prstGeom prst="rect">
              <a:avLst/>
            </a:prstGeom>
          </p:spPr>
        </p:pic>
        <p:grpSp>
          <p:nvGrpSpPr>
            <p:cNvPr id="237" name="组合 236">
              <a:extLst>
                <a:ext uri="{FF2B5EF4-FFF2-40B4-BE49-F238E27FC236}">
                  <a16:creationId xmlns:a16="http://schemas.microsoft.com/office/drawing/2014/main" id="{69DCB962-7D4D-4D7B-97A4-931A54E8E25C}"/>
                </a:ext>
              </a:extLst>
            </p:cNvPr>
            <p:cNvGrpSpPr/>
            <p:nvPr/>
          </p:nvGrpSpPr>
          <p:grpSpPr>
            <a:xfrm rot="19027847">
              <a:off x="744884" y="4429599"/>
              <a:ext cx="1188000" cy="1188000"/>
              <a:chOff x="3710847" y="880144"/>
              <a:chExt cx="1188000" cy="1188000"/>
            </a:xfrm>
          </p:grpSpPr>
          <p:sp>
            <p:nvSpPr>
              <p:cNvPr id="238" name="不完整圆 237">
                <a:extLst>
                  <a:ext uri="{FF2B5EF4-FFF2-40B4-BE49-F238E27FC236}">
                    <a16:creationId xmlns:a16="http://schemas.microsoft.com/office/drawing/2014/main" id="{5A753357-EFA2-4829-84B4-224CE340BB8C}"/>
                  </a:ext>
                </a:extLst>
              </p:cNvPr>
              <p:cNvSpPr>
                <a:spLocks noChangeAspect="1"/>
              </p:cNvSpPr>
              <p:nvPr/>
            </p:nvSpPr>
            <p:spPr>
              <a:xfrm>
                <a:off x="3710847" y="880144"/>
                <a:ext cx="1188000" cy="1188000"/>
              </a:xfrm>
              <a:prstGeom prst="pie">
                <a:avLst>
                  <a:gd name="adj1" fmla="val 0"/>
                  <a:gd name="adj2" fmla="val 3209102"/>
                </a:avLst>
              </a:prstGeom>
              <a:solidFill>
                <a:srgbClr val="E3BFCD">
                  <a:alpha val="5490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39" name="直接连接符 238">
                <a:extLst>
                  <a:ext uri="{FF2B5EF4-FFF2-40B4-BE49-F238E27FC236}">
                    <a16:creationId xmlns:a16="http://schemas.microsoft.com/office/drawing/2014/main" id="{A3FD5A43-CDB7-444E-851B-899CF488C6EB}"/>
                  </a:ext>
                </a:extLst>
              </p:cNvPr>
              <p:cNvCxnSpPr/>
              <p:nvPr/>
            </p:nvCxnSpPr>
            <p:spPr>
              <a:xfrm>
                <a:off x="4310743" y="1474144"/>
                <a:ext cx="357051" cy="459631"/>
              </a:xfrm>
              <a:prstGeom prst="line">
                <a:avLst/>
              </a:prstGeom>
              <a:ln w="15875">
                <a:solidFill>
                  <a:srgbClr val="AB0D49"/>
                </a:solidFill>
                <a:prstDash val="dash"/>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360B85C7-86FF-4E21-8BBE-8649062B36CF}"/>
                  </a:ext>
                </a:extLst>
              </p:cNvPr>
              <p:cNvCxnSpPr>
                <a:endCxn id="238" idx="0"/>
              </p:cNvCxnSpPr>
              <p:nvPr/>
            </p:nvCxnSpPr>
            <p:spPr>
              <a:xfrm>
                <a:off x="4304847" y="1474144"/>
                <a:ext cx="594000" cy="0"/>
              </a:xfrm>
              <a:prstGeom prst="line">
                <a:avLst/>
              </a:prstGeom>
              <a:ln w="15875">
                <a:solidFill>
                  <a:srgbClr val="AB0D49"/>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2" name="文本框 251">
                  <a:extLst>
                    <a:ext uri="{FF2B5EF4-FFF2-40B4-BE49-F238E27FC236}">
                      <a16:creationId xmlns:a16="http://schemas.microsoft.com/office/drawing/2014/main" id="{2E1B0771-1BD1-4AC7-837A-9A2A605E896E}"/>
                    </a:ext>
                  </a:extLst>
                </p:cNvPr>
                <p:cNvSpPr txBox="1"/>
                <p:nvPr/>
              </p:nvSpPr>
              <p:spPr>
                <a:xfrm>
                  <a:off x="1501538" y="4782732"/>
                  <a:ext cx="392672"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o</m:t>
                            </m:r>
                          </m:e>
                          <m:sub>
                            <m:r>
                              <a:rPr lang="en-US" altLang="zh-CN" b="0" i="0" smtClean="0">
                                <a:latin typeface="Cambria Math" panose="02040503050406030204" pitchFamily="18" charset="0"/>
                              </a:rPr>
                              <m:t>2,</m:t>
                            </m:r>
                            <m:r>
                              <m:rPr>
                                <m:sty m:val="p"/>
                              </m:rPr>
                              <a:rPr lang="en-US" altLang="zh-CN" b="0" i="0" smtClean="0">
                                <a:latin typeface="Cambria Math" panose="02040503050406030204" pitchFamily="18" charset="0"/>
                              </a:rPr>
                              <m:t>t</m:t>
                            </m:r>
                          </m:sub>
                        </m:sSub>
                      </m:oMath>
                    </m:oMathPara>
                  </a14:m>
                  <a:endParaRPr lang="zh-CN" altLang="en-US" dirty="0"/>
                </a:p>
              </p:txBody>
            </p:sp>
          </mc:Choice>
          <mc:Fallback xmlns="">
            <p:sp>
              <p:nvSpPr>
                <p:cNvPr id="252" name="文本框 251">
                  <a:extLst>
                    <a:ext uri="{FF2B5EF4-FFF2-40B4-BE49-F238E27FC236}">
                      <a16:creationId xmlns:a16="http://schemas.microsoft.com/office/drawing/2014/main" id="{2E1B0771-1BD1-4AC7-837A-9A2A605E896E}"/>
                    </a:ext>
                  </a:extLst>
                </p:cNvPr>
                <p:cNvSpPr txBox="1">
                  <a:spLocks noRot="1" noChangeAspect="1" noMove="1" noResize="1" noEditPoints="1" noAdjustHandles="1" noChangeArrowheads="1" noChangeShapeType="1" noTextEdit="1"/>
                </p:cNvSpPr>
                <p:nvPr/>
              </p:nvSpPr>
              <p:spPr>
                <a:xfrm>
                  <a:off x="1501538" y="4782732"/>
                  <a:ext cx="392672" cy="289182"/>
                </a:xfrm>
                <a:prstGeom prst="rect">
                  <a:avLst/>
                </a:prstGeom>
                <a:blipFill>
                  <a:blip r:embed="rId41"/>
                  <a:stretch>
                    <a:fillRect l="-7692" r="-3077" b="-12500"/>
                  </a:stretch>
                </a:blipFill>
              </p:spPr>
              <p:txBody>
                <a:bodyPr/>
                <a:lstStyle/>
                <a:p>
                  <a:r>
                    <a:rPr lang="zh-CN" altLang="en-US">
                      <a:noFill/>
                    </a:rPr>
                    <a:t> </a:t>
                  </a:r>
                </a:p>
              </p:txBody>
            </p:sp>
          </mc:Fallback>
        </mc:AlternateContent>
        <p:sp>
          <p:nvSpPr>
            <p:cNvPr id="257" name="矩形 256">
              <a:extLst>
                <a:ext uri="{FF2B5EF4-FFF2-40B4-BE49-F238E27FC236}">
                  <a16:creationId xmlns:a16="http://schemas.microsoft.com/office/drawing/2014/main" id="{2CD06C4A-3D42-43D9-A512-AC8737802FEF}"/>
                </a:ext>
              </a:extLst>
            </p:cNvPr>
            <p:cNvSpPr/>
            <p:nvPr/>
          </p:nvSpPr>
          <p:spPr>
            <a:xfrm>
              <a:off x="879875" y="5290912"/>
              <a:ext cx="277091" cy="267581"/>
            </a:xfrm>
            <a:prstGeom prst="rect">
              <a:avLst/>
            </a:prstGeom>
            <a:solidFill>
              <a:srgbClr val="D51173"/>
            </a:solidFill>
            <a:ln>
              <a:solidFill>
                <a:srgbClr val="D511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8" name="文本框 257">
                  <a:extLst>
                    <a:ext uri="{FF2B5EF4-FFF2-40B4-BE49-F238E27FC236}">
                      <a16:creationId xmlns:a16="http://schemas.microsoft.com/office/drawing/2014/main" id="{8332DFD5-EF1D-4E92-9D89-B7BB7BF0DCD1}"/>
                    </a:ext>
                  </a:extLst>
                </p:cNvPr>
                <p:cNvSpPr txBox="1"/>
                <p:nvPr/>
              </p:nvSpPr>
              <p:spPr>
                <a:xfrm>
                  <a:off x="905935" y="5285085"/>
                  <a:ext cx="25577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𝑃</m:t>
                            </m:r>
                          </m:e>
                          <m:sub>
                            <m:r>
                              <a:rPr lang="en-US" altLang="zh-CN" sz="1600" b="0" i="1" smtClean="0">
                                <a:solidFill>
                                  <a:schemeClr val="bg1"/>
                                </a:solidFill>
                                <a:latin typeface="Cambria Math" panose="02040503050406030204" pitchFamily="18" charset="0"/>
                              </a:rPr>
                              <m:t>2</m:t>
                            </m:r>
                          </m:sub>
                        </m:sSub>
                      </m:oMath>
                    </m:oMathPara>
                  </a14:m>
                  <a:endParaRPr lang="zh-CN" altLang="en-US" sz="1600" dirty="0">
                    <a:solidFill>
                      <a:schemeClr val="bg1"/>
                    </a:solidFill>
                  </a:endParaRPr>
                </a:p>
              </p:txBody>
            </p:sp>
          </mc:Choice>
          <mc:Fallback xmlns="">
            <p:sp>
              <p:nvSpPr>
                <p:cNvPr id="258" name="文本框 257">
                  <a:extLst>
                    <a:ext uri="{FF2B5EF4-FFF2-40B4-BE49-F238E27FC236}">
                      <a16:creationId xmlns:a16="http://schemas.microsoft.com/office/drawing/2014/main" id="{8332DFD5-EF1D-4E92-9D89-B7BB7BF0DCD1}"/>
                    </a:ext>
                  </a:extLst>
                </p:cNvPr>
                <p:cNvSpPr txBox="1">
                  <a:spLocks noRot="1" noChangeAspect="1" noMove="1" noResize="1" noEditPoints="1" noAdjustHandles="1" noChangeArrowheads="1" noChangeShapeType="1" noTextEdit="1"/>
                </p:cNvSpPr>
                <p:nvPr/>
              </p:nvSpPr>
              <p:spPr>
                <a:xfrm>
                  <a:off x="905935" y="5285085"/>
                  <a:ext cx="255776" cy="246221"/>
                </a:xfrm>
                <a:prstGeom prst="rect">
                  <a:avLst/>
                </a:prstGeom>
                <a:blipFill>
                  <a:blip r:embed="rId42"/>
                  <a:stretch>
                    <a:fillRect l="-16667" r="-2381" b="-17500"/>
                  </a:stretch>
                </a:blipFill>
              </p:spPr>
              <p:txBody>
                <a:bodyPr/>
                <a:lstStyle/>
                <a:p>
                  <a:r>
                    <a:rPr lang="zh-CN" altLang="en-US">
                      <a:noFill/>
                    </a:rPr>
                    <a:t> </a:t>
                  </a:r>
                </a:p>
              </p:txBody>
            </p:sp>
          </mc:Fallback>
        </mc:AlternateContent>
        <p:grpSp>
          <p:nvGrpSpPr>
            <p:cNvPr id="268" name="组合 267">
              <a:extLst>
                <a:ext uri="{FF2B5EF4-FFF2-40B4-BE49-F238E27FC236}">
                  <a16:creationId xmlns:a16="http://schemas.microsoft.com/office/drawing/2014/main" id="{245C4FED-628C-498C-B760-23195D12A6FE}"/>
                </a:ext>
              </a:extLst>
            </p:cNvPr>
            <p:cNvGrpSpPr/>
            <p:nvPr/>
          </p:nvGrpSpPr>
          <p:grpSpPr>
            <a:xfrm rot="18942180">
              <a:off x="1481525" y="5225165"/>
              <a:ext cx="544464" cy="605713"/>
              <a:chOff x="1765462" y="2207858"/>
              <a:chExt cx="544464" cy="605713"/>
            </a:xfrm>
          </p:grpSpPr>
          <p:sp>
            <p:nvSpPr>
              <p:cNvPr id="269" name="箭头: 下 268">
                <a:extLst>
                  <a:ext uri="{FF2B5EF4-FFF2-40B4-BE49-F238E27FC236}">
                    <a16:creationId xmlns:a16="http://schemas.microsoft.com/office/drawing/2014/main" id="{A3442D8C-EFEE-4808-A501-A042A64965A9}"/>
                  </a:ext>
                </a:extLst>
              </p:cNvPr>
              <p:cNvSpPr/>
              <p:nvPr/>
            </p:nvSpPr>
            <p:spPr>
              <a:xfrm rot="17546958">
                <a:off x="1981060" y="2289017"/>
                <a:ext cx="85286" cy="413436"/>
              </a:xfrm>
              <a:prstGeom prst="downArrow">
                <a:avLst/>
              </a:prstGeom>
              <a:solidFill>
                <a:srgbClr val="D511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箭头: 下 269">
                <a:extLst>
                  <a:ext uri="{FF2B5EF4-FFF2-40B4-BE49-F238E27FC236}">
                    <a16:creationId xmlns:a16="http://schemas.microsoft.com/office/drawing/2014/main" id="{8548242E-4642-4D2F-9EC1-15642FF06877}"/>
                  </a:ext>
                </a:extLst>
              </p:cNvPr>
              <p:cNvSpPr/>
              <p:nvPr/>
            </p:nvSpPr>
            <p:spPr>
              <a:xfrm rot="6758948">
                <a:off x="1929537" y="2387069"/>
                <a:ext cx="85286" cy="413436"/>
              </a:xfrm>
              <a:prstGeom prst="downArrow">
                <a:avLst/>
              </a:prstGeom>
              <a:solidFill>
                <a:srgbClr val="D511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1" name="文本框 270">
                    <a:extLst>
                      <a:ext uri="{FF2B5EF4-FFF2-40B4-BE49-F238E27FC236}">
                        <a16:creationId xmlns:a16="http://schemas.microsoft.com/office/drawing/2014/main" id="{418F6367-9840-45A6-8FC6-C88B363C5214}"/>
                      </a:ext>
                    </a:extLst>
                  </p:cNvPr>
                  <p:cNvSpPr txBox="1"/>
                  <p:nvPr/>
                </p:nvSpPr>
                <p:spPr>
                  <a:xfrm rot="1314045">
                    <a:off x="1944698" y="2207858"/>
                    <a:ext cx="365228" cy="256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0" smtClean="0">
                                  <a:latin typeface="Cambria Math" panose="02040503050406030204" pitchFamily="18" charset="0"/>
                                </a:rPr>
                                <m:t>2</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oMath>
                      </m:oMathPara>
                    </a14:m>
                    <a:endParaRPr lang="zh-CN" altLang="en-US" sz="1600" dirty="0"/>
                  </a:p>
                </p:txBody>
              </p:sp>
            </mc:Choice>
            <mc:Fallback xmlns="">
              <p:sp>
                <p:nvSpPr>
                  <p:cNvPr id="46" name="文本框 45">
                    <a:extLst>
                      <a:ext uri="{FF2B5EF4-FFF2-40B4-BE49-F238E27FC236}">
                        <a16:creationId xmlns:a16="http://schemas.microsoft.com/office/drawing/2014/main" id="{A368944A-A82D-2144-E077-2BB401F18497}"/>
                      </a:ext>
                    </a:extLst>
                  </p:cNvPr>
                  <p:cNvSpPr txBox="1">
                    <a:spLocks noRot="1" noChangeAspect="1" noMove="1" noResize="1" noEditPoints="1" noAdjustHandles="1" noChangeArrowheads="1" noChangeShapeType="1" noTextEdit="1"/>
                  </p:cNvSpPr>
                  <p:nvPr/>
                </p:nvSpPr>
                <p:spPr>
                  <a:xfrm rot="1314045">
                    <a:off x="1944698" y="2207858"/>
                    <a:ext cx="365228" cy="256993"/>
                  </a:xfrm>
                  <a:prstGeom prst="rect">
                    <a:avLst/>
                  </a:prstGeom>
                  <a:blipFill>
                    <a:blip r:embed="rId43"/>
                    <a:stretch>
                      <a:fillRect r="-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2" name="文本框 271">
                    <a:extLst>
                      <a:ext uri="{FF2B5EF4-FFF2-40B4-BE49-F238E27FC236}">
                        <a16:creationId xmlns:a16="http://schemas.microsoft.com/office/drawing/2014/main" id="{B2D3D212-4F14-4C9E-A2AB-7D9304B297D7}"/>
                      </a:ext>
                    </a:extLst>
                  </p:cNvPr>
                  <p:cNvSpPr txBox="1"/>
                  <p:nvPr/>
                </p:nvSpPr>
                <p:spPr>
                  <a:xfrm rot="1314028">
                    <a:off x="1779811" y="2556578"/>
                    <a:ext cx="326628" cy="256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𝑟</m:t>
                              </m:r>
                            </m:e>
                            <m:sub>
                              <m:r>
                                <a:rPr lang="en-US" altLang="zh-CN" sz="1600" b="0" i="0" smtClean="0">
                                  <a:latin typeface="Cambria Math" panose="02040503050406030204" pitchFamily="18" charset="0"/>
                                </a:rPr>
                                <m:t>2</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oMath>
                      </m:oMathPara>
                    </a14:m>
                    <a:endParaRPr lang="zh-CN" altLang="en-US" sz="1600" dirty="0"/>
                  </a:p>
                </p:txBody>
              </p:sp>
            </mc:Choice>
            <mc:Fallback xmlns="">
              <p:sp>
                <p:nvSpPr>
                  <p:cNvPr id="47" name="文本框 46">
                    <a:extLst>
                      <a:ext uri="{FF2B5EF4-FFF2-40B4-BE49-F238E27FC236}">
                        <a16:creationId xmlns:a16="http://schemas.microsoft.com/office/drawing/2014/main" id="{170A85B4-A517-3F6E-CACC-5B77A773E00C}"/>
                      </a:ext>
                    </a:extLst>
                  </p:cNvPr>
                  <p:cNvSpPr txBox="1">
                    <a:spLocks noRot="1" noChangeAspect="1" noMove="1" noResize="1" noEditPoints="1" noAdjustHandles="1" noChangeArrowheads="1" noChangeShapeType="1" noTextEdit="1"/>
                  </p:cNvSpPr>
                  <p:nvPr/>
                </p:nvSpPr>
                <p:spPr>
                  <a:xfrm rot="1314028">
                    <a:off x="1779811" y="2556578"/>
                    <a:ext cx="326628" cy="256993"/>
                  </a:xfrm>
                  <a:prstGeom prst="rect">
                    <a:avLst/>
                  </a:prstGeom>
                  <a:blipFill>
                    <a:blip r:embed="rId44"/>
                    <a:stretch>
                      <a:fillRect r="-2985"/>
                    </a:stretch>
                  </a:blipFill>
                </p:spPr>
                <p:txBody>
                  <a:bodyPr/>
                  <a:lstStyle/>
                  <a:p>
                    <a:r>
                      <a:rPr lang="zh-CN" altLang="en-US">
                        <a:noFill/>
                      </a:rPr>
                      <a:t> </a:t>
                    </a:r>
                  </a:p>
                </p:txBody>
              </p:sp>
            </mc:Fallback>
          </mc:AlternateContent>
        </p:grpSp>
      </p:grpSp>
      <p:pic>
        <p:nvPicPr>
          <p:cNvPr id="10" name="图片 9">
            <a:extLst>
              <a:ext uri="{FF2B5EF4-FFF2-40B4-BE49-F238E27FC236}">
                <a16:creationId xmlns:a16="http://schemas.microsoft.com/office/drawing/2014/main" id="{2962158D-3C4A-4313-8CC1-01A41E34D05A}"/>
              </a:ext>
            </a:extLst>
          </p:cNvPr>
          <p:cNvPicPr>
            <a:picLocks noChangeAspect="1"/>
          </p:cNvPicPr>
          <p:nvPr/>
        </p:nvPicPr>
        <p:blipFill>
          <a:blip r:embed="rId45"/>
          <a:stretch>
            <a:fillRect/>
          </a:stretch>
        </p:blipFill>
        <p:spPr>
          <a:xfrm>
            <a:off x="3665190" y="4287543"/>
            <a:ext cx="1616750" cy="1570849"/>
          </a:xfrm>
          <a:prstGeom prst="rect">
            <a:avLst/>
          </a:prstGeom>
        </p:spPr>
      </p:pic>
      <p:sp>
        <p:nvSpPr>
          <p:cNvPr id="13" name="文本框 12">
            <a:extLst>
              <a:ext uri="{FF2B5EF4-FFF2-40B4-BE49-F238E27FC236}">
                <a16:creationId xmlns:a16="http://schemas.microsoft.com/office/drawing/2014/main" id="{B3D89643-15C4-4EBD-9572-469A00093CF9}"/>
              </a:ext>
            </a:extLst>
          </p:cNvPr>
          <p:cNvSpPr txBox="1"/>
          <p:nvPr/>
        </p:nvSpPr>
        <p:spPr>
          <a:xfrm>
            <a:off x="4146577" y="5986812"/>
            <a:ext cx="646331" cy="369332"/>
          </a:xfrm>
          <a:prstGeom prst="rect">
            <a:avLst/>
          </a:prstGeom>
          <a:noFill/>
        </p:spPr>
        <p:txBody>
          <a:bodyPr wrap="square" rtlCol="0">
            <a:spAutoFit/>
          </a:bodyPr>
          <a:lstStyle/>
          <a:p>
            <a:r>
              <a:rPr lang="zh-CN" altLang="en-US" dirty="0"/>
              <a:t>环境</a:t>
            </a:r>
          </a:p>
        </p:txBody>
      </p:sp>
    </p:spTree>
    <p:extLst>
      <p:ext uri="{BB962C8B-B14F-4D97-AF65-F5344CB8AC3E}">
        <p14:creationId xmlns:p14="http://schemas.microsoft.com/office/powerpoint/2010/main" val="10106192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sym typeface="+mn-ea"/>
              </a:rPr>
              <a:t>选题依据 </a:t>
            </a:r>
            <a:r>
              <a:rPr lang="en-US" altLang="zh-CN">
                <a:sym typeface="+mn-ea"/>
              </a:rPr>
              <a:t>– </a:t>
            </a:r>
            <a:r>
              <a:rPr lang="zh-CN" altLang="en-US">
                <a:sym typeface="+mn-ea"/>
              </a:rPr>
              <a:t>研究背景</a:t>
            </a:r>
            <a:endParaRPr lang="en-US" altLang="en-US" dirty="0">
              <a:sym typeface="+mn-ea"/>
            </a:endParaRPr>
          </a:p>
        </p:txBody>
      </p:sp>
      <p:sp>
        <p:nvSpPr>
          <p:cNvPr id="2" name="内容占位符 1"/>
          <p:cNvSpPr>
            <a:spLocks noGrp="1"/>
          </p:cNvSpPr>
          <p:nvPr>
            <p:ph idx="1"/>
          </p:nvPr>
        </p:nvSpPr>
        <p:spPr/>
        <p:txBody>
          <a:bodyPr/>
          <a:lstStyle/>
          <a:p>
            <a:pPr lvl="0"/>
            <a:r>
              <a:rPr lang="zh-CN" altLang="en-US"/>
              <a:t>多智能体强化学习应用</a:t>
            </a:r>
            <a:endParaRPr lang="en-US" altLang="zh-CN"/>
          </a:p>
          <a:p>
            <a:pPr lvl="1"/>
            <a:r>
              <a:rPr lang="zh-CN" altLang="en-US"/>
              <a:t>在实际应用场景，合作型多智能体最为常见</a:t>
            </a:r>
            <a:endParaRPr lang="en-US" altLang="zh-CN"/>
          </a:p>
          <a:p>
            <a:pPr lvl="0"/>
            <a:endParaRPr lang="en-US" altLang="zh-CN"/>
          </a:p>
          <a:p>
            <a:pPr lvl="0"/>
            <a:endParaRPr lang="en-US" altLang="zh-CN"/>
          </a:p>
          <a:p>
            <a:pPr lvl="0"/>
            <a:endParaRPr lang="en-US" altLang="zh-CN"/>
          </a:p>
          <a:p>
            <a:pPr lvl="0"/>
            <a:endParaRPr lang="en-US" altLang="zh-CN"/>
          </a:p>
          <a:p>
            <a:pPr lvl="0"/>
            <a:endParaRPr lang="en-US" altLang="zh-CN"/>
          </a:p>
          <a:p>
            <a:pPr lvl="0"/>
            <a:endParaRPr lang="en-US" altLang="zh-CN"/>
          </a:p>
          <a:p>
            <a:pPr lvl="0"/>
            <a:endParaRPr lang="en-US" altLang="zh-CN"/>
          </a:p>
          <a:p>
            <a:pPr lvl="0"/>
            <a:endParaRPr lang="en-US" altLang="zh-CN"/>
          </a:p>
          <a:p>
            <a:pPr lvl="0"/>
            <a:endParaRPr lang="en-US" altLang="zh-CN"/>
          </a:p>
          <a:p>
            <a:pPr lvl="0"/>
            <a:endParaRPr lang="en-US" altLang="zh-CN"/>
          </a:p>
          <a:p>
            <a:pPr lvl="0"/>
            <a:endParaRPr lang="en-US" altLang="zh-CN"/>
          </a:p>
          <a:p>
            <a:pPr lvl="0"/>
            <a:endParaRPr lang="en-US" altLang="zh-CN"/>
          </a:p>
          <a:p>
            <a:pPr lvl="1"/>
            <a:endParaRPr lang="en-US" altLang="zh-CN"/>
          </a:p>
          <a:p>
            <a:pPr lvl="0"/>
            <a:endParaRPr lang="en-US" altLang="zh-CN" noProof="0"/>
          </a:p>
          <a:p>
            <a:pPr lvl="0"/>
            <a:endParaRPr lang="en-US" altLang="zh-CN"/>
          </a:p>
          <a:p>
            <a:pPr lvl="0"/>
            <a:endParaRPr lang="en-US" altLang="zh-CN" noProof="0"/>
          </a:p>
          <a:p>
            <a:endParaRPr lang="en-US" altLang="en-US"/>
          </a:p>
          <a:p>
            <a:pPr lvl="0"/>
            <a:r>
              <a:rPr lang="en-US" altLang="zh-CN"/>
              <a:t>	</a:t>
            </a:r>
            <a:endParaRPr lang="en-US" altLang="zh-CN" dirty="0"/>
          </a:p>
        </p:txBody>
      </p:sp>
      <p:sp>
        <p:nvSpPr>
          <p:cNvPr id="84" name="灯片编号占位符 3">
            <a:extLst>
              <a:ext uri="{FF2B5EF4-FFF2-40B4-BE49-F238E27FC236}">
                <a16:creationId xmlns:a16="http://schemas.microsoft.com/office/drawing/2014/main" id="{B313D5F8-03A6-479D-B7AA-B6F35065EED4}"/>
              </a:ext>
            </a:extLst>
          </p:cNvPr>
          <p:cNvSpPr>
            <a:spLocks noGrp="1"/>
          </p:cNvSpPr>
          <p:nvPr>
            <p:ph type="sldNum" sz="quarter" idx="12"/>
          </p:nvPr>
        </p:nvSpPr>
        <p:spPr/>
        <p:txBody>
          <a:bodyPr/>
          <a:lstStyle/>
          <a:p>
            <a:pPr lvl="0"/>
            <a:fld id="{BE59E6E9-16BB-4D46-A8D6-97CC594B8C57}" type="slidenum">
              <a:rPr lang="en-US" altLang="zh-CN" noProof="0" smtClean="0"/>
              <a:pPr lvl="0"/>
              <a:t>6</a:t>
            </a:fld>
            <a:endParaRPr lang="en-US" altLang="zh-CN" noProof="0" dirty="0"/>
          </a:p>
        </p:txBody>
      </p:sp>
      <p:grpSp>
        <p:nvGrpSpPr>
          <p:cNvPr id="5" name="组合 4">
            <a:extLst>
              <a:ext uri="{FF2B5EF4-FFF2-40B4-BE49-F238E27FC236}">
                <a16:creationId xmlns:a16="http://schemas.microsoft.com/office/drawing/2014/main" id="{B0E3A96A-2ABD-48BA-9A38-5EB3581C5F42}"/>
              </a:ext>
            </a:extLst>
          </p:cNvPr>
          <p:cNvGrpSpPr/>
          <p:nvPr/>
        </p:nvGrpSpPr>
        <p:grpSpPr>
          <a:xfrm>
            <a:off x="174876" y="2739059"/>
            <a:ext cx="2908937" cy="3347974"/>
            <a:chOff x="831902" y="2833576"/>
            <a:chExt cx="3175273" cy="3414824"/>
          </a:xfrm>
        </p:grpSpPr>
        <p:sp>
          <p:nvSpPr>
            <p:cNvPr id="71" name="矩形: 圆角 70">
              <a:extLst>
                <a:ext uri="{FF2B5EF4-FFF2-40B4-BE49-F238E27FC236}">
                  <a16:creationId xmlns:a16="http://schemas.microsoft.com/office/drawing/2014/main" id="{24C67138-5538-4EDC-96B0-2057DE8F4840}"/>
                </a:ext>
              </a:extLst>
            </p:cNvPr>
            <p:cNvSpPr/>
            <p:nvPr/>
          </p:nvSpPr>
          <p:spPr>
            <a:xfrm>
              <a:off x="847636" y="2833576"/>
              <a:ext cx="3050539" cy="3414824"/>
            </a:xfrm>
            <a:prstGeom prst="roundRect">
              <a:avLst>
                <a:gd name="adj" fmla="val 7658"/>
              </a:avLst>
            </a:prstGeom>
            <a:solidFill>
              <a:srgbClr val="FBFB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ED2E3D2C-A3D4-425A-832D-9DAD20535559}"/>
                </a:ext>
              </a:extLst>
            </p:cNvPr>
            <p:cNvSpPr txBox="1"/>
            <p:nvPr/>
          </p:nvSpPr>
          <p:spPr>
            <a:xfrm>
              <a:off x="1093249" y="2833576"/>
              <a:ext cx="2567709" cy="369332"/>
            </a:xfrm>
            <a:prstGeom prst="rect">
              <a:avLst/>
            </a:prstGeom>
            <a:noFill/>
          </p:spPr>
          <p:txBody>
            <a:bodyPr wrap="square" rtlCol="0">
              <a:spAutoFit/>
            </a:bodyPr>
            <a:lstStyle/>
            <a:p>
              <a:pPr algn="ctr"/>
              <a:r>
                <a:rPr lang="zh-CN" altLang="en-US" dirty="0"/>
                <a:t>合作型多智能体</a:t>
              </a:r>
            </a:p>
          </p:txBody>
        </p:sp>
        <p:sp>
          <p:nvSpPr>
            <p:cNvPr id="73" name="文本框 72">
              <a:extLst>
                <a:ext uri="{FF2B5EF4-FFF2-40B4-BE49-F238E27FC236}">
                  <a16:creationId xmlns:a16="http://schemas.microsoft.com/office/drawing/2014/main" id="{A95A4A0B-AD9C-4FB5-B74C-694E4A96742D}"/>
                </a:ext>
              </a:extLst>
            </p:cNvPr>
            <p:cNvSpPr txBox="1"/>
            <p:nvPr/>
          </p:nvSpPr>
          <p:spPr>
            <a:xfrm>
              <a:off x="831902" y="5677662"/>
              <a:ext cx="3175273" cy="467083"/>
            </a:xfrm>
            <a:prstGeom prst="rect">
              <a:avLst/>
            </a:prstGeom>
            <a:noFill/>
          </p:spPr>
          <p:txBody>
            <a:bodyPr wrap="square" rtlCol="0">
              <a:spAutoFit/>
            </a:bodyPr>
            <a:lstStyle/>
            <a:p>
              <a:pPr marL="285750" indent="-285750">
                <a:buClr>
                  <a:srgbClr val="004D95"/>
                </a:buClr>
                <a:buFont typeface="Wingdings" panose="05000000000000000000" pitchFamily="2" charset="2"/>
                <a:buChar char="Ø"/>
              </a:pPr>
              <a:r>
                <a:rPr lang="zh-CN" altLang="en-US" sz="1200" dirty="0"/>
                <a:t>目标是使得团队效用最大化</a:t>
              </a:r>
              <a:endParaRPr lang="en-US" altLang="zh-CN" sz="1200" dirty="0"/>
            </a:p>
            <a:p>
              <a:pPr marL="285750" indent="-285750">
                <a:buClr>
                  <a:srgbClr val="004D95"/>
                </a:buClr>
                <a:buFont typeface="Wingdings" panose="05000000000000000000" pitchFamily="2" charset="2"/>
                <a:buChar char="Ø"/>
              </a:pPr>
              <a:r>
                <a:rPr lang="zh-CN" altLang="en-US" sz="1200" dirty="0"/>
                <a:t>以智能体间的协同合作来实现目标</a:t>
              </a:r>
            </a:p>
          </p:txBody>
        </p:sp>
        <p:pic>
          <p:nvPicPr>
            <p:cNvPr id="74" name="图片 73">
              <a:extLst>
                <a:ext uri="{FF2B5EF4-FFF2-40B4-BE49-F238E27FC236}">
                  <a16:creationId xmlns:a16="http://schemas.microsoft.com/office/drawing/2014/main" id="{81B35139-0A7A-4750-B78B-F787B9EAE0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671" b="94220" l="6400" r="96200">
                          <a14:foregroundMark x1="26800" y1="29046" x2="49600" y2="8815"/>
                          <a14:foregroundMark x1="32500" y1="33526" x2="49600" y2="17052"/>
                          <a14:foregroundMark x1="7900" y1="41185" x2="12100" y2="36705"/>
                          <a14:foregroundMark x1="6400" y1="48266" x2="11700" y2="50434"/>
                          <a14:foregroundMark x1="45000" y1="72977" x2="55300" y2="89884"/>
                          <a14:foregroundMark x1="54500" y1="93208" x2="59100" y2="94220"/>
                          <a14:foregroundMark x1="68200" y1="46676" x2="66300" y2="64162"/>
                          <a14:foregroundMark x1="75000" y1="77890" x2="93900" y2="57659"/>
                          <a14:foregroundMark x1="78000" y1="81214" x2="96200" y2="63584"/>
                          <a14:foregroundMark x1="25300" y1="62572" x2="26800" y2="72399"/>
                          <a14:foregroundMark x1="29900" y1="59827" x2="43100" y2="64162"/>
                          <a14:backgroundMark x1="9400" y1="20376" x2="19300" y2="5058"/>
                          <a14:backgroundMark x1="72300" y1="13150" x2="86700" y2="17052"/>
                        </a14:backgroundRemoval>
                      </a14:imgEffect>
                    </a14:imgLayer>
                  </a14:imgProps>
                </a:ext>
                <a:ext uri="{28A0092B-C50C-407E-A947-70E740481C1C}">
                  <a14:useLocalDpi xmlns:a14="http://schemas.microsoft.com/office/drawing/2010/main" val="0"/>
                </a:ext>
              </a:extLst>
            </a:blip>
            <a:stretch>
              <a:fillRect/>
            </a:stretch>
          </p:blipFill>
          <p:spPr>
            <a:xfrm>
              <a:off x="1847154" y="3613183"/>
              <a:ext cx="938645" cy="649542"/>
            </a:xfrm>
            <a:prstGeom prst="rect">
              <a:avLst/>
            </a:prstGeom>
          </p:spPr>
        </p:pic>
        <p:pic>
          <p:nvPicPr>
            <p:cNvPr id="75" name="图片 74">
              <a:extLst>
                <a:ext uri="{FF2B5EF4-FFF2-40B4-BE49-F238E27FC236}">
                  <a16:creationId xmlns:a16="http://schemas.microsoft.com/office/drawing/2014/main" id="{A1E551A4-8F5C-4EAC-97C9-15969CF6FE6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30" b="91351" l="9589" r="89726">
                          <a14:foregroundMark x1="11644" y1="20000" x2="11644" y2="20000"/>
                          <a14:foregroundMark x1="11644" y1="22162" x2="84932" y2="20000"/>
                          <a14:foregroundMark x1="18493" y1="71351" x2="27397" y2="69730"/>
                          <a14:foregroundMark x1="41096" y1="69189" x2="39041" y2="91351"/>
                          <a14:foregroundMark x1="58904" y1="69730" x2="56849" y2="90270"/>
                          <a14:foregroundMark x1="69178" y1="70811" x2="78767" y2="71892"/>
                        </a14:backgroundRemoval>
                      </a14:imgEffect>
                    </a14:imgLayer>
                  </a14:imgProps>
                </a:ext>
                <a:ext uri="{28A0092B-C50C-407E-A947-70E740481C1C}">
                  <a14:useLocalDpi xmlns:a14="http://schemas.microsoft.com/office/drawing/2010/main" val="0"/>
                </a:ext>
              </a:extLst>
            </a:blip>
            <a:stretch>
              <a:fillRect/>
            </a:stretch>
          </p:blipFill>
          <p:spPr>
            <a:xfrm>
              <a:off x="1498492" y="3231611"/>
              <a:ext cx="461383" cy="584629"/>
            </a:xfrm>
            <a:prstGeom prst="rect">
              <a:avLst/>
            </a:prstGeom>
          </p:spPr>
        </p:pic>
        <p:pic>
          <p:nvPicPr>
            <p:cNvPr id="76" name="图片 75">
              <a:extLst>
                <a:ext uri="{FF2B5EF4-FFF2-40B4-BE49-F238E27FC236}">
                  <a16:creationId xmlns:a16="http://schemas.microsoft.com/office/drawing/2014/main" id="{9DF52A1C-6B8C-4385-B0E1-D0741A6A597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197" b="90164" l="3247" r="92208">
                          <a14:foregroundMark x1="4545" y1="44809" x2="20779" y2="55191"/>
                          <a14:foregroundMark x1="74026" y1="46995" x2="86364" y2="69399"/>
                          <a14:foregroundMark x1="92857" y1="67760" x2="93506" y2="71038"/>
                          <a14:foregroundMark x1="53896" y1="51366" x2="49351" y2="63388"/>
                          <a14:foregroundMark x1="38312" y1="71585" x2="37013" y2="90710"/>
                          <a14:foregroundMark x1="64286" y1="73224" x2="64286" y2="89617"/>
                          <a14:foregroundMark x1="44156" y1="8197" x2="46753" y2="10929"/>
                          <a14:foregroundMark x1="55844" y1="11475" x2="57792" y2="9290"/>
                        </a14:backgroundRemoval>
                      </a14:imgEffect>
                    </a14:imgLayer>
                  </a14:imgProps>
                </a:ext>
                <a:ext uri="{28A0092B-C50C-407E-A947-70E740481C1C}">
                  <a14:useLocalDpi xmlns:a14="http://schemas.microsoft.com/office/drawing/2010/main" val="0"/>
                </a:ext>
              </a:extLst>
            </a:blip>
            <a:stretch>
              <a:fillRect/>
            </a:stretch>
          </p:blipFill>
          <p:spPr>
            <a:xfrm>
              <a:off x="2710161" y="3231611"/>
              <a:ext cx="491983" cy="584629"/>
            </a:xfrm>
            <a:prstGeom prst="rect">
              <a:avLst/>
            </a:prstGeom>
          </p:spPr>
        </p:pic>
        <p:pic>
          <p:nvPicPr>
            <p:cNvPr id="77" name="图片 76">
              <a:extLst>
                <a:ext uri="{FF2B5EF4-FFF2-40B4-BE49-F238E27FC236}">
                  <a16:creationId xmlns:a16="http://schemas.microsoft.com/office/drawing/2014/main" id="{2794B98E-19C2-4FFE-98EF-14F137C551E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527" b="92473" l="9630" r="89630">
                          <a14:foregroundMark x1="39259" y1="21505" x2="60000" y2="33871"/>
                          <a14:foregroundMark x1="39259" y1="33871" x2="62963" y2="19355"/>
                          <a14:foregroundMark x1="47092" y1="13852" x2="48148" y2="14516"/>
                          <a14:foregroundMark x1="37037" y1="7527" x2="41014" y2="10029"/>
                          <a14:foregroundMark x1="61383" y1="8310" x2="62222" y2="7527"/>
                          <a14:foregroundMark x1="51852" y1="17204" x2="56478" y2="12887"/>
                          <a14:foregroundMark x1="24577" y1="55024" x2="14074" y2="69355"/>
                          <a14:foregroundMark x1="32593" y1="44086" x2="26285" y2="52693"/>
                          <a14:foregroundMark x1="39259" y1="46774" x2="51111" y2="55914"/>
                          <a14:foregroundMark x1="80990" y1="62228" x2="82963" y2="68817"/>
                          <a14:foregroundMark x1="75556" y1="44086" x2="78277" y2="53173"/>
                          <a14:foregroundMark x1="18211" y1="69683" x2="20000" y2="68817"/>
                          <a14:foregroundMark x1="11111" y1="73118" x2="18033" y2="69769"/>
                          <a14:foregroundMark x1="77778" y1="70968" x2="88889" y2="69355"/>
                          <a14:foregroundMark x1="39259" y1="68280" x2="39259" y2="92473"/>
                          <a14:foregroundMark x1="62222" y1="68817" x2="62222" y2="91935"/>
                          <a14:foregroundMark x1="43704" y1="16129" x2="54815" y2="16667"/>
                          <a14:backgroundMark x1="21481" y1="62903" x2="25185" y2="53763"/>
                          <a14:backgroundMark x1="77037" y1="53226" x2="77778" y2="62366"/>
                          <a14:backgroundMark x1="40000" y1="10753" x2="42222" y2="11828"/>
                          <a14:backgroundMark x1="40741" y1="10753" x2="45478" y2="14191"/>
                        </a14:backgroundRemoval>
                      </a14:imgEffect>
                    </a14:imgLayer>
                  </a14:imgProps>
                </a:ext>
                <a:ext uri="{28A0092B-C50C-407E-A947-70E740481C1C}">
                  <a14:useLocalDpi xmlns:a14="http://schemas.microsoft.com/office/drawing/2010/main" val="0"/>
                </a:ext>
              </a:extLst>
            </a:blip>
            <a:stretch>
              <a:fillRect/>
            </a:stretch>
          </p:blipFill>
          <p:spPr>
            <a:xfrm>
              <a:off x="1520030" y="4037653"/>
              <a:ext cx="418306" cy="576333"/>
            </a:xfrm>
            <a:prstGeom prst="rect">
              <a:avLst/>
            </a:prstGeom>
          </p:spPr>
        </p:pic>
        <p:pic>
          <p:nvPicPr>
            <p:cNvPr id="78" name="图片 77">
              <a:extLst>
                <a:ext uri="{FF2B5EF4-FFF2-40B4-BE49-F238E27FC236}">
                  <a16:creationId xmlns:a16="http://schemas.microsoft.com/office/drawing/2014/main" id="{3ADFC23B-A10C-458F-B119-587E5DF54B2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71" b="98824" l="7634" r="93130">
                          <a14:foregroundMark x1="38931" y1="79412" x2="43511" y2="98824"/>
                          <a14:foregroundMark x1="32824" y1="6471" x2="35115" y2="8235"/>
                          <a14:foregroundMark x1="69466" y1="9412" x2="70992" y2="7059"/>
                          <a14:foregroundMark x1="87023" y1="53529" x2="93130" y2="70000"/>
                          <a14:foregroundMark x1="7634" y1="72353" x2="9924" y2="70000"/>
                        </a14:backgroundRemoval>
                      </a14:imgEffect>
                    </a14:imgLayer>
                  </a14:imgProps>
                </a:ext>
                <a:ext uri="{28A0092B-C50C-407E-A947-70E740481C1C}">
                  <a14:useLocalDpi xmlns:a14="http://schemas.microsoft.com/office/drawing/2010/main" val="0"/>
                </a:ext>
              </a:extLst>
            </a:blip>
            <a:stretch>
              <a:fillRect/>
            </a:stretch>
          </p:blipFill>
          <p:spPr>
            <a:xfrm>
              <a:off x="2783838" y="4054399"/>
              <a:ext cx="418306" cy="542840"/>
            </a:xfrm>
            <a:prstGeom prst="rect">
              <a:avLst/>
            </a:prstGeom>
          </p:spPr>
        </p:pic>
        <p:pic>
          <p:nvPicPr>
            <p:cNvPr id="79" name="图片 78">
              <a:extLst>
                <a:ext uri="{FF2B5EF4-FFF2-40B4-BE49-F238E27FC236}">
                  <a16:creationId xmlns:a16="http://schemas.microsoft.com/office/drawing/2014/main" id="{0DDA44B9-FA8D-4884-B686-00053E2C41E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6857" y1="37857" x2="55714" y2="54286"/>
                          <a14:foregroundMark x1="36286" y1="56714" x2="68143" y2="42857"/>
                          <a14:foregroundMark x1="39857" y1="39857" x2="72739" y2="53513"/>
                          <a14:foregroundMark x1="74230" y1="52058" x2="71143" y2="44714"/>
                          <a14:foregroundMark x1="29857" y1="47714" x2="52714" y2="63714"/>
                          <a14:foregroundMark x1="47714" y1="38857" x2="57714" y2="40286"/>
                          <a14:backgroundMark x1="72143" y1="54714" x2="75143" y2="53286"/>
                          <a14:backgroundMark x1="73143" y1="53286" x2="76143" y2="54286"/>
                        </a14:backgroundRemoval>
                      </a14:imgEffect>
                    </a14:imgLayer>
                  </a14:imgProps>
                </a:ext>
                <a:ext uri="{28A0092B-C50C-407E-A947-70E740481C1C}">
                  <a14:useLocalDpi xmlns:a14="http://schemas.microsoft.com/office/drawing/2010/main" val="0"/>
                </a:ext>
              </a:extLst>
            </a:blip>
            <a:stretch>
              <a:fillRect/>
            </a:stretch>
          </p:blipFill>
          <p:spPr>
            <a:xfrm>
              <a:off x="1445827" y="3736091"/>
              <a:ext cx="445655" cy="445655"/>
            </a:xfrm>
            <a:prstGeom prst="rect">
              <a:avLst/>
            </a:prstGeom>
          </p:spPr>
        </p:pic>
        <p:pic>
          <p:nvPicPr>
            <p:cNvPr id="80" name="图片 79">
              <a:extLst>
                <a:ext uri="{FF2B5EF4-FFF2-40B4-BE49-F238E27FC236}">
                  <a16:creationId xmlns:a16="http://schemas.microsoft.com/office/drawing/2014/main" id="{ACFF9662-14CF-46F3-9730-6A759F45947D}"/>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6857" y1="37857" x2="55714" y2="54286"/>
                          <a14:foregroundMark x1="36286" y1="56714" x2="68143" y2="42857"/>
                          <a14:foregroundMark x1="39857" y1="39857" x2="72739" y2="53513"/>
                          <a14:foregroundMark x1="74230" y1="52058" x2="71143" y2="44714"/>
                          <a14:foregroundMark x1="29857" y1="47714" x2="52714" y2="63714"/>
                          <a14:foregroundMark x1="47714" y1="38857" x2="57714" y2="40286"/>
                          <a14:backgroundMark x1="72143" y1="54714" x2="75143" y2="53286"/>
                          <a14:backgroundMark x1="73143" y1="53286" x2="76143" y2="54286"/>
                        </a14:backgroundRemoval>
                      </a14:imgEffect>
                    </a14:imgLayer>
                  </a14:imgProps>
                </a:ext>
                <a:ext uri="{28A0092B-C50C-407E-A947-70E740481C1C}">
                  <a14:useLocalDpi xmlns:a14="http://schemas.microsoft.com/office/drawing/2010/main" val="0"/>
                </a:ext>
              </a:extLst>
            </a:blip>
            <a:stretch>
              <a:fillRect/>
            </a:stretch>
          </p:blipFill>
          <p:spPr>
            <a:xfrm>
              <a:off x="2196530" y="3206172"/>
              <a:ext cx="445655" cy="445655"/>
            </a:xfrm>
            <a:prstGeom prst="rect">
              <a:avLst/>
            </a:prstGeom>
          </p:spPr>
        </p:pic>
        <p:pic>
          <p:nvPicPr>
            <p:cNvPr id="81" name="图片 80">
              <a:extLst>
                <a:ext uri="{FF2B5EF4-FFF2-40B4-BE49-F238E27FC236}">
                  <a16:creationId xmlns:a16="http://schemas.microsoft.com/office/drawing/2014/main" id="{FC6002A4-0AFE-4ACC-BB0E-FFD833D94C7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6857" y1="37857" x2="55714" y2="54286"/>
                          <a14:foregroundMark x1="36286" y1="56714" x2="68143" y2="42857"/>
                          <a14:foregroundMark x1="39857" y1="39857" x2="72739" y2="53513"/>
                          <a14:foregroundMark x1="74230" y1="52058" x2="71143" y2="44714"/>
                          <a14:foregroundMark x1="29857" y1="47714" x2="52714" y2="63714"/>
                          <a14:foregroundMark x1="47714" y1="38857" x2="57714" y2="40286"/>
                          <a14:backgroundMark x1="72143" y1="54714" x2="75143" y2="53286"/>
                          <a14:backgroundMark x1="73143" y1="53286" x2="76143" y2="54286"/>
                        </a14:backgroundRemoval>
                      </a14:imgEffect>
                    </a14:imgLayer>
                  </a14:imgProps>
                </a:ext>
                <a:ext uri="{28A0092B-C50C-407E-A947-70E740481C1C}">
                  <a14:useLocalDpi xmlns:a14="http://schemas.microsoft.com/office/drawing/2010/main" val="0"/>
                </a:ext>
              </a:extLst>
            </a:blip>
            <a:stretch>
              <a:fillRect/>
            </a:stretch>
          </p:blipFill>
          <p:spPr>
            <a:xfrm>
              <a:off x="2739842" y="3729297"/>
              <a:ext cx="445655" cy="445655"/>
            </a:xfrm>
            <a:prstGeom prst="rect">
              <a:avLst/>
            </a:prstGeom>
          </p:spPr>
        </p:pic>
        <p:pic>
          <p:nvPicPr>
            <p:cNvPr id="82" name="图片 81">
              <a:extLst>
                <a:ext uri="{FF2B5EF4-FFF2-40B4-BE49-F238E27FC236}">
                  <a16:creationId xmlns:a16="http://schemas.microsoft.com/office/drawing/2014/main" id="{6D92063E-82B8-4F2E-92B1-10ED20D2779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6857" y1="37857" x2="55714" y2="54286"/>
                          <a14:foregroundMark x1="36286" y1="56714" x2="68143" y2="42857"/>
                          <a14:foregroundMark x1="39857" y1="39857" x2="72739" y2="53513"/>
                          <a14:foregroundMark x1="74230" y1="52058" x2="71143" y2="44714"/>
                          <a14:foregroundMark x1="29857" y1="47714" x2="52714" y2="63714"/>
                          <a14:foregroundMark x1="47714" y1="38857" x2="57714" y2="40286"/>
                          <a14:backgroundMark x1="72143" y1="54714" x2="75143" y2="53286"/>
                          <a14:backgroundMark x1="73143" y1="53286" x2="76143" y2="54286"/>
                        </a14:backgroundRemoval>
                      </a14:imgEffect>
                    </a14:imgLayer>
                  </a14:imgProps>
                </a:ext>
                <a:ext uri="{28A0092B-C50C-407E-A947-70E740481C1C}">
                  <a14:useLocalDpi xmlns:a14="http://schemas.microsoft.com/office/drawing/2010/main" val="0"/>
                </a:ext>
              </a:extLst>
            </a:blip>
            <a:stretch>
              <a:fillRect/>
            </a:stretch>
          </p:blipFill>
          <p:spPr>
            <a:xfrm>
              <a:off x="2196530" y="4192299"/>
              <a:ext cx="445655" cy="445655"/>
            </a:xfrm>
            <a:prstGeom prst="rect">
              <a:avLst/>
            </a:prstGeom>
          </p:spPr>
        </p:pic>
        <p:pic>
          <p:nvPicPr>
            <p:cNvPr id="86" name="图片 85">
              <a:extLst>
                <a:ext uri="{FF2B5EF4-FFF2-40B4-BE49-F238E27FC236}">
                  <a16:creationId xmlns:a16="http://schemas.microsoft.com/office/drawing/2014/main" id="{E9BB28DE-C1C5-4E4A-BF9C-0B6BC6843683}"/>
                </a:ext>
              </a:extLst>
            </p:cNvPr>
            <p:cNvPicPr>
              <a:picLocks noChangeAspect="1"/>
            </p:cNvPicPr>
            <p:nvPr/>
          </p:nvPicPr>
          <p:blipFill rotWithShape="1">
            <a:blip r:embed="rId15">
              <a:extLst>
                <a:ext uri="{28A0092B-C50C-407E-A947-70E740481C1C}">
                  <a14:useLocalDpi xmlns:a14="http://schemas.microsoft.com/office/drawing/2010/main" val="0"/>
                </a:ext>
              </a:extLst>
            </a:blip>
            <a:srcRect l="-83" t="227" r="11195" b="-227"/>
            <a:stretch/>
          </p:blipFill>
          <p:spPr>
            <a:xfrm>
              <a:off x="2541787" y="4663976"/>
              <a:ext cx="1008000" cy="756000"/>
            </a:xfrm>
            <a:prstGeom prst="rect">
              <a:avLst/>
            </a:prstGeom>
          </p:spPr>
        </p:pic>
        <p:sp>
          <p:nvSpPr>
            <p:cNvPr id="87" name="文本框 86">
              <a:extLst>
                <a:ext uri="{FF2B5EF4-FFF2-40B4-BE49-F238E27FC236}">
                  <a16:creationId xmlns:a16="http://schemas.microsoft.com/office/drawing/2014/main" id="{ECCE8D92-CE0E-4867-AD81-1BCC249C6FEB}"/>
                </a:ext>
              </a:extLst>
            </p:cNvPr>
            <p:cNvSpPr txBox="1"/>
            <p:nvPr/>
          </p:nvSpPr>
          <p:spPr>
            <a:xfrm>
              <a:off x="1258423" y="5414202"/>
              <a:ext cx="1008292" cy="282530"/>
            </a:xfrm>
            <a:prstGeom prst="rect">
              <a:avLst/>
            </a:prstGeom>
            <a:noFill/>
          </p:spPr>
          <p:txBody>
            <a:bodyPr wrap="square" rtlCol="0">
              <a:spAutoFit/>
            </a:bodyPr>
            <a:lstStyle/>
            <a:p>
              <a:pPr algn="ctr"/>
              <a:r>
                <a:rPr lang="zh-CN" altLang="en-US" sz="1200" dirty="0"/>
                <a:t>智能电网</a:t>
              </a:r>
            </a:p>
          </p:txBody>
        </p:sp>
        <p:sp>
          <p:nvSpPr>
            <p:cNvPr id="89" name="文本框 88">
              <a:extLst>
                <a:ext uri="{FF2B5EF4-FFF2-40B4-BE49-F238E27FC236}">
                  <a16:creationId xmlns:a16="http://schemas.microsoft.com/office/drawing/2014/main" id="{73C86193-E16C-4BD2-B6EB-1B467AF0C327}"/>
                </a:ext>
              </a:extLst>
            </p:cNvPr>
            <p:cNvSpPr txBox="1"/>
            <p:nvPr/>
          </p:nvSpPr>
          <p:spPr>
            <a:xfrm>
              <a:off x="2526010" y="5406592"/>
              <a:ext cx="1008292" cy="282530"/>
            </a:xfrm>
            <a:prstGeom prst="rect">
              <a:avLst/>
            </a:prstGeom>
            <a:noFill/>
          </p:spPr>
          <p:txBody>
            <a:bodyPr wrap="square" rtlCol="0">
              <a:spAutoFit/>
            </a:bodyPr>
            <a:lstStyle/>
            <a:p>
              <a:pPr algn="ctr"/>
              <a:r>
                <a:rPr lang="zh-CN" altLang="en-US" sz="1200" dirty="0"/>
                <a:t>集群控制</a:t>
              </a:r>
            </a:p>
          </p:txBody>
        </p:sp>
      </p:grpSp>
      <p:sp>
        <p:nvSpPr>
          <p:cNvPr id="101" name="矩形: 圆角 100">
            <a:extLst>
              <a:ext uri="{FF2B5EF4-FFF2-40B4-BE49-F238E27FC236}">
                <a16:creationId xmlns:a16="http://schemas.microsoft.com/office/drawing/2014/main" id="{1AF0A2D3-6DFD-4988-9EF8-6937CA06D7A4}"/>
              </a:ext>
            </a:extLst>
          </p:cNvPr>
          <p:cNvSpPr/>
          <p:nvPr/>
        </p:nvSpPr>
        <p:spPr>
          <a:xfrm>
            <a:off x="3160501" y="2739059"/>
            <a:ext cx="2794665" cy="3347974"/>
          </a:xfrm>
          <a:prstGeom prst="roundRect">
            <a:avLst>
              <a:gd name="adj" fmla="val 7658"/>
            </a:avLst>
          </a:prstGeom>
          <a:solidFill>
            <a:srgbClr val="FBFB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a:extLst>
              <a:ext uri="{FF2B5EF4-FFF2-40B4-BE49-F238E27FC236}">
                <a16:creationId xmlns:a16="http://schemas.microsoft.com/office/drawing/2014/main" id="{80BC9437-51CC-420B-92A4-5BAFC269DA5C}"/>
              </a:ext>
            </a:extLst>
          </p:cNvPr>
          <p:cNvSpPr txBox="1"/>
          <p:nvPr/>
        </p:nvSpPr>
        <p:spPr>
          <a:xfrm>
            <a:off x="3385513" y="2739059"/>
            <a:ext cx="2352334" cy="369332"/>
          </a:xfrm>
          <a:prstGeom prst="rect">
            <a:avLst/>
          </a:prstGeom>
          <a:noFill/>
        </p:spPr>
        <p:txBody>
          <a:bodyPr wrap="square" rtlCol="0">
            <a:spAutoFit/>
          </a:bodyPr>
          <a:lstStyle/>
          <a:p>
            <a:pPr algn="ctr"/>
            <a:r>
              <a:rPr lang="zh-CN" altLang="en-US" dirty="0"/>
              <a:t>竞争型多智能体</a:t>
            </a:r>
          </a:p>
        </p:txBody>
      </p:sp>
      <p:sp>
        <p:nvSpPr>
          <p:cNvPr id="103" name="文本框 102">
            <a:extLst>
              <a:ext uri="{FF2B5EF4-FFF2-40B4-BE49-F238E27FC236}">
                <a16:creationId xmlns:a16="http://schemas.microsoft.com/office/drawing/2014/main" id="{9DD7A16C-31A1-4E08-B36E-75ACEA77F476}"/>
              </a:ext>
            </a:extLst>
          </p:cNvPr>
          <p:cNvSpPr txBox="1"/>
          <p:nvPr/>
        </p:nvSpPr>
        <p:spPr>
          <a:xfrm>
            <a:off x="3164017" y="5527468"/>
            <a:ext cx="2908937" cy="646331"/>
          </a:xfrm>
          <a:prstGeom prst="rect">
            <a:avLst/>
          </a:prstGeom>
          <a:noFill/>
        </p:spPr>
        <p:txBody>
          <a:bodyPr wrap="square" rtlCol="0">
            <a:spAutoFit/>
          </a:bodyPr>
          <a:lstStyle/>
          <a:p>
            <a:pPr marL="285750" indent="-285750">
              <a:buClr>
                <a:srgbClr val="004D95"/>
              </a:buClr>
              <a:buFont typeface="Wingdings" panose="05000000000000000000" pitchFamily="2" charset="2"/>
              <a:buChar char="Ø"/>
            </a:pPr>
            <a:r>
              <a:rPr lang="zh-CN" altLang="en-US" sz="1200" dirty="0"/>
              <a:t>目标是使自身利益最大化</a:t>
            </a:r>
            <a:endParaRPr lang="en-US" altLang="zh-CN" sz="1200" dirty="0"/>
          </a:p>
          <a:p>
            <a:pPr marL="285750" indent="-285750">
              <a:buClr>
                <a:srgbClr val="004D95"/>
              </a:buClr>
              <a:buFont typeface="Wingdings" panose="05000000000000000000" pitchFamily="2" charset="2"/>
              <a:buChar char="Ø"/>
            </a:pPr>
            <a:r>
              <a:rPr lang="zh-CN" altLang="en-US" sz="1200" dirty="0"/>
              <a:t>以</a:t>
            </a:r>
            <a:r>
              <a:rPr lang="en-US" altLang="zh-CN" sz="1200" dirty="0"/>
              <a:t>minimax</a:t>
            </a:r>
            <a:r>
              <a:rPr lang="zh-CN" altLang="en-US" sz="1200" dirty="0"/>
              <a:t>原则或</a:t>
            </a:r>
            <a:r>
              <a:rPr lang="en-US" altLang="zh-CN" sz="1200" dirty="0"/>
              <a:t>best response</a:t>
            </a:r>
            <a:r>
              <a:rPr lang="zh-CN" altLang="en-US" sz="1200" dirty="0"/>
              <a:t>原则选择策略</a:t>
            </a:r>
          </a:p>
        </p:txBody>
      </p:sp>
      <p:pic>
        <p:nvPicPr>
          <p:cNvPr id="117" name="图片 116">
            <a:extLst>
              <a:ext uri="{FF2B5EF4-FFF2-40B4-BE49-F238E27FC236}">
                <a16:creationId xmlns:a16="http://schemas.microsoft.com/office/drawing/2014/main" id="{6D3FA1F1-CCC3-48D0-9E6E-5CC3F13A50C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197" b="90164" l="3247" r="92208">
                        <a14:foregroundMark x1="4545" y1="44809" x2="20779" y2="55191"/>
                        <a14:foregroundMark x1="74026" y1="46995" x2="86364" y2="69399"/>
                        <a14:foregroundMark x1="92857" y1="67760" x2="93506" y2="71038"/>
                        <a14:foregroundMark x1="53896" y1="51366" x2="49351" y2="63388"/>
                        <a14:foregroundMark x1="38312" y1="71585" x2="37013" y2="90710"/>
                        <a14:foregroundMark x1="64286" y1="73224" x2="64286" y2="89617"/>
                        <a14:foregroundMark x1="44156" y1="8197" x2="46753" y2="10929"/>
                        <a14:foregroundMark x1="55844" y1="11475" x2="57792" y2="9290"/>
                      </a14:backgroundRemoval>
                    </a14:imgEffect>
                  </a14:imgLayer>
                </a14:imgProps>
              </a:ext>
              <a:ext uri="{28A0092B-C50C-407E-A947-70E740481C1C}">
                <a14:useLocalDpi xmlns:a14="http://schemas.microsoft.com/office/drawing/2010/main" val="0"/>
              </a:ext>
            </a:extLst>
          </a:blip>
          <a:stretch>
            <a:fillRect/>
          </a:stretch>
        </p:blipFill>
        <p:spPr>
          <a:xfrm>
            <a:off x="3462945" y="3338438"/>
            <a:ext cx="491983" cy="584629"/>
          </a:xfrm>
          <a:prstGeom prst="rect">
            <a:avLst/>
          </a:prstGeom>
        </p:spPr>
      </p:pic>
      <p:pic>
        <p:nvPicPr>
          <p:cNvPr id="118" name="图片 117">
            <a:extLst>
              <a:ext uri="{FF2B5EF4-FFF2-40B4-BE49-F238E27FC236}">
                <a16:creationId xmlns:a16="http://schemas.microsoft.com/office/drawing/2014/main" id="{52C3F284-5995-4D11-A7FB-51FA968BE89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71" b="98824" l="7634" r="93130">
                        <a14:foregroundMark x1="38931" y1="79412" x2="43511" y2="98824"/>
                        <a14:foregroundMark x1="32824" y1="6471" x2="35115" y2="8235"/>
                        <a14:foregroundMark x1="69466" y1="9412" x2="70992" y2="7059"/>
                        <a14:foregroundMark x1="87023" y1="53529" x2="93130" y2="70000"/>
                        <a14:foregroundMark x1="7634" y1="72353" x2="9924" y2="70000"/>
                      </a14:backgroundRemoval>
                    </a14:imgEffect>
                  </a14:imgLayer>
                </a14:imgProps>
              </a:ext>
              <a:ext uri="{28A0092B-C50C-407E-A947-70E740481C1C}">
                <a14:useLocalDpi xmlns:a14="http://schemas.microsoft.com/office/drawing/2010/main" val="0"/>
              </a:ext>
            </a:extLst>
          </a:blip>
          <a:stretch>
            <a:fillRect/>
          </a:stretch>
        </p:blipFill>
        <p:spPr>
          <a:xfrm>
            <a:off x="5117351" y="3359332"/>
            <a:ext cx="418306" cy="542840"/>
          </a:xfrm>
          <a:prstGeom prst="rect">
            <a:avLst/>
          </a:prstGeom>
        </p:spPr>
      </p:pic>
      <p:pic>
        <p:nvPicPr>
          <p:cNvPr id="119" name="图片 118">
            <a:extLst>
              <a:ext uri="{FF2B5EF4-FFF2-40B4-BE49-F238E27FC236}">
                <a16:creationId xmlns:a16="http://schemas.microsoft.com/office/drawing/2014/main" id="{8DD3C038-4B4E-45DF-A282-084D6438957C}"/>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Effect>
                      <a14:sharpenSoften amount="-100000"/>
                    </a14:imgEffect>
                    <a14:imgEffect>
                      <a14:brightnessContrast contrast="-55000"/>
                    </a14:imgEffect>
                  </a14:imgLayer>
                </a14:imgProps>
              </a:ext>
              <a:ext uri="{28A0092B-C50C-407E-A947-70E740481C1C}">
                <a14:useLocalDpi xmlns:a14="http://schemas.microsoft.com/office/drawing/2010/main" val="0"/>
              </a:ext>
            </a:extLst>
          </a:blip>
          <a:stretch>
            <a:fillRect/>
          </a:stretch>
        </p:blipFill>
        <p:spPr>
          <a:xfrm>
            <a:off x="4295135" y="3390143"/>
            <a:ext cx="482009" cy="481219"/>
          </a:xfrm>
          <a:prstGeom prst="rect">
            <a:avLst/>
          </a:prstGeom>
        </p:spPr>
      </p:pic>
      <p:pic>
        <p:nvPicPr>
          <p:cNvPr id="121" name="图片 120">
            <a:extLst>
              <a:ext uri="{FF2B5EF4-FFF2-40B4-BE49-F238E27FC236}">
                <a16:creationId xmlns:a16="http://schemas.microsoft.com/office/drawing/2014/main" id="{EE572E52-076A-4CD8-88B0-77DA8AFD8003}"/>
              </a:ext>
            </a:extLst>
          </p:cNvPr>
          <p:cNvPicPr>
            <a:picLocks noChangeAspect="1"/>
          </p:cNvPicPr>
          <p:nvPr/>
        </p:nvPicPr>
        <p:blipFill rotWithShape="1">
          <a:blip r:embed="rId18"/>
          <a:srcRect l="300" r="3500" b="2631"/>
          <a:stretch/>
        </p:blipFill>
        <p:spPr>
          <a:xfrm>
            <a:off x="3439373" y="4124831"/>
            <a:ext cx="1005259" cy="1005259"/>
          </a:xfrm>
          <a:prstGeom prst="rect">
            <a:avLst/>
          </a:prstGeom>
        </p:spPr>
      </p:pic>
      <p:pic>
        <p:nvPicPr>
          <p:cNvPr id="122" name="图片 121">
            <a:extLst>
              <a:ext uri="{FF2B5EF4-FFF2-40B4-BE49-F238E27FC236}">
                <a16:creationId xmlns:a16="http://schemas.microsoft.com/office/drawing/2014/main" id="{87BDFF5C-A5EF-41AC-9D20-0530E571C447}"/>
              </a:ext>
            </a:extLst>
          </p:cNvPr>
          <p:cNvPicPr>
            <a:picLocks noChangeAspect="1"/>
          </p:cNvPicPr>
          <p:nvPr/>
        </p:nvPicPr>
        <p:blipFill rotWithShape="1">
          <a:blip r:embed="rId19">
            <a:extLst>
              <a:ext uri="{28A0092B-C50C-407E-A947-70E740481C1C}">
                <a14:useLocalDpi xmlns:a14="http://schemas.microsoft.com/office/drawing/2010/main" val="0"/>
              </a:ext>
            </a:extLst>
          </a:blip>
          <a:srcRect l="18746" r="18746"/>
          <a:stretch/>
        </p:blipFill>
        <p:spPr>
          <a:xfrm>
            <a:off x="4697269" y="4112966"/>
            <a:ext cx="1005259" cy="1005259"/>
          </a:xfrm>
          <a:prstGeom prst="rect">
            <a:avLst/>
          </a:prstGeom>
        </p:spPr>
      </p:pic>
      <p:sp>
        <p:nvSpPr>
          <p:cNvPr id="125" name="文本框 124">
            <a:extLst>
              <a:ext uri="{FF2B5EF4-FFF2-40B4-BE49-F238E27FC236}">
                <a16:creationId xmlns:a16="http://schemas.microsoft.com/office/drawing/2014/main" id="{A4036649-2307-4C9C-830B-84B5D14B4E99}"/>
              </a:ext>
            </a:extLst>
          </p:cNvPr>
          <p:cNvSpPr txBox="1"/>
          <p:nvPr/>
        </p:nvSpPr>
        <p:spPr>
          <a:xfrm>
            <a:off x="3493069" y="5213974"/>
            <a:ext cx="923718" cy="276999"/>
          </a:xfrm>
          <a:prstGeom prst="rect">
            <a:avLst/>
          </a:prstGeom>
          <a:noFill/>
        </p:spPr>
        <p:txBody>
          <a:bodyPr wrap="square" rtlCol="0">
            <a:spAutoFit/>
          </a:bodyPr>
          <a:lstStyle/>
          <a:p>
            <a:pPr algn="ctr"/>
            <a:r>
              <a:rPr lang="zh-CN" altLang="en-US" sz="1200" dirty="0"/>
              <a:t>竞技赛事</a:t>
            </a:r>
          </a:p>
        </p:txBody>
      </p:sp>
      <p:sp>
        <p:nvSpPr>
          <p:cNvPr id="126" name="文本框 125">
            <a:extLst>
              <a:ext uri="{FF2B5EF4-FFF2-40B4-BE49-F238E27FC236}">
                <a16:creationId xmlns:a16="http://schemas.microsoft.com/office/drawing/2014/main" id="{F11C2750-912F-4404-868D-8826FF44DA98}"/>
              </a:ext>
            </a:extLst>
          </p:cNvPr>
          <p:cNvSpPr txBox="1"/>
          <p:nvPr/>
        </p:nvSpPr>
        <p:spPr>
          <a:xfrm>
            <a:off x="4738180" y="5213974"/>
            <a:ext cx="923718" cy="276999"/>
          </a:xfrm>
          <a:prstGeom prst="rect">
            <a:avLst/>
          </a:prstGeom>
          <a:noFill/>
        </p:spPr>
        <p:txBody>
          <a:bodyPr wrap="square" rtlCol="0">
            <a:spAutoFit/>
          </a:bodyPr>
          <a:lstStyle/>
          <a:p>
            <a:pPr algn="ctr"/>
            <a:r>
              <a:rPr lang="zh-CN" altLang="en-US" sz="1200" dirty="0"/>
              <a:t>军事对战</a:t>
            </a:r>
          </a:p>
        </p:txBody>
      </p:sp>
      <p:sp>
        <p:nvSpPr>
          <p:cNvPr id="128" name="矩形: 圆角 127">
            <a:extLst>
              <a:ext uri="{FF2B5EF4-FFF2-40B4-BE49-F238E27FC236}">
                <a16:creationId xmlns:a16="http://schemas.microsoft.com/office/drawing/2014/main" id="{AA24B2C4-641A-4606-AD79-3CDB34C3CA2A}"/>
              </a:ext>
            </a:extLst>
          </p:cNvPr>
          <p:cNvSpPr/>
          <p:nvPr/>
        </p:nvSpPr>
        <p:spPr>
          <a:xfrm>
            <a:off x="6194592" y="2739059"/>
            <a:ext cx="2794665" cy="3347974"/>
          </a:xfrm>
          <a:prstGeom prst="roundRect">
            <a:avLst>
              <a:gd name="adj" fmla="val 7658"/>
            </a:avLst>
          </a:prstGeom>
          <a:solidFill>
            <a:srgbClr val="FBFB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a:extLst>
              <a:ext uri="{FF2B5EF4-FFF2-40B4-BE49-F238E27FC236}">
                <a16:creationId xmlns:a16="http://schemas.microsoft.com/office/drawing/2014/main" id="{3CCB4CE8-E8FA-4552-AE2E-20B37589C0DD}"/>
              </a:ext>
            </a:extLst>
          </p:cNvPr>
          <p:cNvSpPr txBox="1"/>
          <p:nvPr/>
        </p:nvSpPr>
        <p:spPr>
          <a:xfrm>
            <a:off x="6419604" y="2739059"/>
            <a:ext cx="2352334" cy="369332"/>
          </a:xfrm>
          <a:prstGeom prst="rect">
            <a:avLst/>
          </a:prstGeom>
          <a:noFill/>
        </p:spPr>
        <p:txBody>
          <a:bodyPr wrap="square" rtlCol="0">
            <a:spAutoFit/>
          </a:bodyPr>
          <a:lstStyle/>
          <a:p>
            <a:pPr algn="ctr"/>
            <a:r>
              <a:rPr lang="zh-CN" altLang="en-US" dirty="0"/>
              <a:t>混合型多智能体</a:t>
            </a:r>
          </a:p>
        </p:txBody>
      </p:sp>
      <p:sp>
        <p:nvSpPr>
          <p:cNvPr id="130" name="文本框 129">
            <a:extLst>
              <a:ext uri="{FF2B5EF4-FFF2-40B4-BE49-F238E27FC236}">
                <a16:creationId xmlns:a16="http://schemas.microsoft.com/office/drawing/2014/main" id="{7283F7F5-8A9E-4413-8FD2-F79DFC72788B}"/>
              </a:ext>
            </a:extLst>
          </p:cNvPr>
          <p:cNvSpPr txBox="1"/>
          <p:nvPr/>
        </p:nvSpPr>
        <p:spPr>
          <a:xfrm>
            <a:off x="6198108" y="5527468"/>
            <a:ext cx="2908937" cy="646331"/>
          </a:xfrm>
          <a:prstGeom prst="rect">
            <a:avLst/>
          </a:prstGeom>
          <a:noFill/>
        </p:spPr>
        <p:txBody>
          <a:bodyPr wrap="square" rtlCol="0">
            <a:spAutoFit/>
          </a:bodyPr>
          <a:lstStyle/>
          <a:p>
            <a:pPr marL="285750" indent="-285750">
              <a:buClr>
                <a:srgbClr val="004D95"/>
              </a:buClr>
              <a:buFont typeface="Wingdings" panose="05000000000000000000" pitchFamily="2" charset="2"/>
              <a:buChar char="Ø"/>
            </a:pPr>
            <a:r>
              <a:rPr lang="zh-CN" altLang="en-US" sz="1200" dirty="0"/>
              <a:t>智能体间既合作共赢、又存在竞争</a:t>
            </a:r>
            <a:endParaRPr lang="en-US" altLang="zh-CN" sz="1200" dirty="0"/>
          </a:p>
          <a:p>
            <a:pPr marL="285750" indent="-285750">
              <a:buClr>
                <a:srgbClr val="004D95"/>
              </a:buClr>
              <a:buFont typeface="Wingdings" panose="05000000000000000000" pitchFamily="2" charset="2"/>
              <a:buChar char="Ø"/>
            </a:pPr>
            <a:r>
              <a:rPr lang="zh-CN" altLang="en-US" sz="1200" dirty="0"/>
              <a:t>通常研究多智能体达到博弈均衡的状态</a:t>
            </a:r>
          </a:p>
        </p:txBody>
      </p:sp>
      <p:sp>
        <p:nvSpPr>
          <p:cNvPr id="142" name="文本框 141">
            <a:extLst>
              <a:ext uri="{FF2B5EF4-FFF2-40B4-BE49-F238E27FC236}">
                <a16:creationId xmlns:a16="http://schemas.microsoft.com/office/drawing/2014/main" id="{E23AAE59-7DC4-4BEE-BAB9-7A405CC2FB9A}"/>
              </a:ext>
            </a:extLst>
          </p:cNvPr>
          <p:cNvSpPr txBox="1"/>
          <p:nvPr/>
        </p:nvSpPr>
        <p:spPr>
          <a:xfrm>
            <a:off x="6501463" y="5261704"/>
            <a:ext cx="923718" cy="276999"/>
          </a:xfrm>
          <a:prstGeom prst="rect">
            <a:avLst/>
          </a:prstGeom>
          <a:noFill/>
        </p:spPr>
        <p:txBody>
          <a:bodyPr wrap="square" rtlCol="0">
            <a:spAutoFit/>
          </a:bodyPr>
          <a:lstStyle/>
          <a:p>
            <a:pPr algn="ctr"/>
            <a:r>
              <a:rPr lang="zh-CN" altLang="en-US" sz="1200" dirty="0"/>
              <a:t>资源共享</a:t>
            </a:r>
          </a:p>
        </p:txBody>
      </p:sp>
      <p:sp>
        <p:nvSpPr>
          <p:cNvPr id="143" name="文本框 142">
            <a:extLst>
              <a:ext uri="{FF2B5EF4-FFF2-40B4-BE49-F238E27FC236}">
                <a16:creationId xmlns:a16="http://schemas.microsoft.com/office/drawing/2014/main" id="{40817543-1CA7-4CCE-A48D-4F84168F5151}"/>
              </a:ext>
            </a:extLst>
          </p:cNvPr>
          <p:cNvSpPr txBox="1"/>
          <p:nvPr/>
        </p:nvSpPr>
        <p:spPr>
          <a:xfrm>
            <a:off x="7803377" y="5261704"/>
            <a:ext cx="923718" cy="276999"/>
          </a:xfrm>
          <a:prstGeom prst="rect">
            <a:avLst/>
          </a:prstGeom>
          <a:noFill/>
        </p:spPr>
        <p:txBody>
          <a:bodyPr wrap="square" rtlCol="0">
            <a:spAutoFit/>
          </a:bodyPr>
          <a:lstStyle/>
          <a:p>
            <a:pPr algn="ctr"/>
            <a:r>
              <a:rPr lang="zh-CN" altLang="en-US" sz="1200" dirty="0"/>
              <a:t>金融投资</a:t>
            </a:r>
          </a:p>
        </p:txBody>
      </p:sp>
      <p:pic>
        <p:nvPicPr>
          <p:cNvPr id="149" name="图片 148">
            <a:extLst>
              <a:ext uri="{FF2B5EF4-FFF2-40B4-BE49-F238E27FC236}">
                <a16:creationId xmlns:a16="http://schemas.microsoft.com/office/drawing/2014/main" id="{7EF934E5-1CE5-45B8-8759-A376B54A221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30" b="91351" l="9589" r="89726">
                        <a14:foregroundMark x1="11644" y1="20000" x2="11644" y2="20000"/>
                        <a14:foregroundMark x1="11644" y1="22162" x2="84932" y2="20000"/>
                        <a14:foregroundMark x1="18493" y1="71351" x2="27397" y2="69730"/>
                        <a14:foregroundMark x1="41096" y1="69189" x2="39041" y2="91351"/>
                        <a14:foregroundMark x1="58904" y1="69730" x2="56849" y2="90270"/>
                        <a14:foregroundMark x1="69178" y1="70811" x2="78767" y2="71892"/>
                      </a14:backgroundRemoval>
                    </a14:imgEffect>
                  </a14:imgLayer>
                </a14:imgProps>
              </a:ext>
              <a:ext uri="{28A0092B-C50C-407E-A947-70E740481C1C}">
                <a14:useLocalDpi xmlns:a14="http://schemas.microsoft.com/office/drawing/2010/main" val="0"/>
              </a:ext>
            </a:extLst>
          </a:blip>
          <a:stretch>
            <a:fillRect/>
          </a:stretch>
        </p:blipFill>
        <p:spPr>
          <a:xfrm>
            <a:off x="6656434" y="3135350"/>
            <a:ext cx="359745" cy="455841"/>
          </a:xfrm>
          <a:prstGeom prst="rect">
            <a:avLst/>
          </a:prstGeom>
        </p:spPr>
      </p:pic>
      <p:pic>
        <p:nvPicPr>
          <p:cNvPr id="150" name="图片 149">
            <a:extLst>
              <a:ext uri="{FF2B5EF4-FFF2-40B4-BE49-F238E27FC236}">
                <a16:creationId xmlns:a16="http://schemas.microsoft.com/office/drawing/2014/main" id="{42DB3264-FA3D-43BB-8330-EFBFCCEEB6A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527" b="92473" l="9630" r="89630">
                        <a14:foregroundMark x1="39259" y1="21505" x2="60000" y2="33871"/>
                        <a14:foregroundMark x1="39259" y1="33871" x2="62963" y2="19355"/>
                        <a14:foregroundMark x1="47092" y1="13852" x2="48148" y2="14516"/>
                        <a14:foregroundMark x1="37037" y1="7527" x2="41014" y2="10029"/>
                        <a14:foregroundMark x1="61383" y1="8310" x2="62222" y2="7527"/>
                        <a14:foregroundMark x1="51852" y1="17204" x2="56478" y2="12887"/>
                        <a14:foregroundMark x1="24577" y1="55024" x2="14074" y2="69355"/>
                        <a14:foregroundMark x1="32593" y1="44086" x2="26285" y2="52693"/>
                        <a14:foregroundMark x1="39259" y1="46774" x2="51111" y2="55914"/>
                        <a14:foregroundMark x1="80990" y1="62228" x2="82963" y2="68817"/>
                        <a14:foregroundMark x1="75556" y1="44086" x2="78277" y2="53173"/>
                        <a14:foregroundMark x1="18211" y1="69683" x2="20000" y2="68817"/>
                        <a14:foregroundMark x1="11111" y1="73118" x2="18033" y2="69769"/>
                        <a14:foregroundMark x1="77778" y1="70968" x2="88889" y2="69355"/>
                        <a14:foregroundMark x1="39259" y1="68280" x2="39259" y2="92473"/>
                        <a14:foregroundMark x1="62222" y1="68817" x2="62222" y2="91935"/>
                        <a14:foregroundMark x1="43704" y1="16129" x2="54815" y2="16667"/>
                        <a14:backgroundMark x1="21481" y1="62903" x2="25185" y2="53763"/>
                        <a14:backgroundMark x1="77037" y1="53226" x2="77778" y2="62366"/>
                        <a14:backgroundMark x1="40000" y1="10753" x2="42222" y2="11828"/>
                        <a14:backgroundMark x1="40741" y1="10753" x2="45478" y2="14191"/>
                      </a14:backgroundRemoval>
                    </a14:imgEffect>
                  </a14:imgLayer>
                </a14:imgProps>
              </a:ext>
              <a:ext uri="{28A0092B-C50C-407E-A947-70E740481C1C}">
                <a14:useLocalDpi xmlns:a14="http://schemas.microsoft.com/office/drawing/2010/main" val="0"/>
              </a:ext>
            </a:extLst>
          </a:blip>
          <a:stretch>
            <a:fillRect/>
          </a:stretch>
        </p:blipFill>
        <p:spPr>
          <a:xfrm>
            <a:off x="8168413" y="3876549"/>
            <a:ext cx="326158" cy="449373"/>
          </a:xfrm>
          <a:prstGeom prst="rect">
            <a:avLst/>
          </a:prstGeom>
        </p:spPr>
      </p:pic>
      <p:pic>
        <p:nvPicPr>
          <p:cNvPr id="151" name="图片 150">
            <a:extLst>
              <a:ext uri="{FF2B5EF4-FFF2-40B4-BE49-F238E27FC236}">
                <a16:creationId xmlns:a16="http://schemas.microsoft.com/office/drawing/2014/main" id="{84A9B183-EDCA-4845-8E07-A2B498D92A1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6857" y1="37857" x2="55714" y2="54286"/>
                        <a14:foregroundMark x1="36286" y1="56714" x2="68143" y2="42857"/>
                        <a14:foregroundMark x1="39857" y1="39857" x2="72739" y2="53513"/>
                        <a14:foregroundMark x1="74230" y1="52058" x2="71143" y2="44714"/>
                        <a14:foregroundMark x1="29857" y1="47714" x2="52714" y2="63714"/>
                        <a14:foregroundMark x1="47714" y1="38857" x2="57714" y2="40286"/>
                        <a14:backgroundMark x1="72143" y1="54714" x2="75143" y2="53286"/>
                        <a14:backgroundMark x1="73143" y1="53286" x2="76143" y2="54286"/>
                      </a14:backgroundRemoval>
                    </a14:imgEffect>
                  </a14:imgLayer>
                </a14:imgProps>
              </a:ext>
              <a:ext uri="{28A0092B-C50C-407E-A947-70E740481C1C}">
                <a14:useLocalDpi xmlns:a14="http://schemas.microsoft.com/office/drawing/2010/main" val="0"/>
              </a:ext>
            </a:extLst>
          </a:blip>
          <a:stretch>
            <a:fillRect/>
          </a:stretch>
        </p:blipFill>
        <p:spPr>
          <a:xfrm>
            <a:off x="6684708" y="3539634"/>
            <a:ext cx="347482" cy="347482"/>
          </a:xfrm>
          <a:prstGeom prst="rect">
            <a:avLst/>
          </a:prstGeom>
        </p:spPr>
      </p:pic>
      <p:pic>
        <p:nvPicPr>
          <p:cNvPr id="152" name="图片 151">
            <a:extLst>
              <a:ext uri="{FF2B5EF4-FFF2-40B4-BE49-F238E27FC236}">
                <a16:creationId xmlns:a16="http://schemas.microsoft.com/office/drawing/2014/main" id="{4FA421DB-0CF2-4412-BCCF-9CD324E58BF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Effect>
                      <a14:sharpenSoften amount="-100000"/>
                    </a14:imgEffect>
                    <a14:imgEffect>
                      <a14:brightnessContrast contrast="-55000"/>
                    </a14:imgEffect>
                  </a14:imgLayer>
                </a14:imgProps>
              </a:ext>
              <a:ext uri="{28A0092B-C50C-407E-A947-70E740481C1C}">
                <a14:useLocalDpi xmlns:a14="http://schemas.microsoft.com/office/drawing/2010/main" val="0"/>
              </a:ext>
            </a:extLst>
          </a:blip>
          <a:stretch>
            <a:fillRect/>
          </a:stretch>
        </p:blipFill>
        <p:spPr>
          <a:xfrm>
            <a:off x="7429135" y="3452487"/>
            <a:ext cx="375827" cy="375211"/>
          </a:xfrm>
          <a:prstGeom prst="rect">
            <a:avLst/>
          </a:prstGeom>
        </p:spPr>
      </p:pic>
      <p:pic>
        <p:nvPicPr>
          <p:cNvPr id="153" name="图片 152">
            <a:extLst>
              <a:ext uri="{FF2B5EF4-FFF2-40B4-BE49-F238E27FC236}">
                <a16:creationId xmlns:a16="http://schemas.microsoft.com/office/drawing/2014/main" id="{A7D86887-FF8D-49E4-A73C-AC3A3B3B957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197" b="90164" l="3247" r="92208">
                        <a14:foregroundMark x1="4545" y1="44809" x2="20779" y2="55191"/>
                        <a14:foregroundMark x1="74026" y1="46995" x2="86364" y2="69399"/>
                        <a14:foregroundMark x1="92857" y1="67760" x2="93506" y2="71038"/>
                        <a14:foregroundMark x1="53896" y1="51366" x2="49351" y2="63388"/>
                        <a14:foregroundMark x1="38312" y1="71585" x2="37013" y2="90710"/>
                        <a14:foregroundMark x1="64286" y1="73224" x2="64286" y2="89617"/>
                        <a14:foregroundMark x1="44156" y1="8197" x2="46753" y2="10929"/>
                        <a14:foregroundMark x1="55844" y1="11475" x2="57792" y2="9290"/>
                      </a14:backgroundRemoval>
                    </a14:imgEffect>
                  </a14:imgLayer>
                </a14:imgProps>
              </a:ext>
              <a:ext uri="{28A0092B-C50C-407E-A947-70E740481C1C}">
                <a14:useLocalDpi xmlns:a14="http://schemas.microsoft.com/office/drawing/2010/main" val="0"/>
              </a:ext>
            </a:extLst>
          </a:blip>
          <a:stretch>
            <a:fillRect/>
          </a:stretch>
        </p:blipFill>
        <p:spPr>
          <a:xfrm>
            <a:off x="6641135" y="3874229"/>
            <a:ext cx="383604" cy="455841"/>
          </a:xfrm>
          <a:prstGeom prst="rect">
            <a:avLst/>
          </a:prstGeom>
        </p:spPr>
      </p:pic>
      <p:pic>
        <p:nvPicPr>
          <p:cNvPr id="154" name="图片 153">
            <a:extLst>
              <a:ext uri="{FF2B5EF4-FFF2-40B4-BE49-F238E27FC236}">
                <a16:creationId xmlns:a16="http://schemas.microsoft.com/office/drawing/2014/main" id="{BAF6D3ED-C085-445B-AA24-01F2D075EFA8}"/>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71" b="98824" l="7634" r="93130">
                        <a14:foregroundMark x1="38931" y1="79412" x2="43511" y2="98824"/>
                        <a14:foregroundMark x1="32824" y1="6471" x2="35115" y2="8235"/>
                        <a14:foregroundMark x1="69466" y1="9412" x2="70992" y2="7059"/>
                        <a14:foregroundMark x1="87023" y1="53529" x2="93130" y2="70000"/>
                        <a14:foregroundMark x1="7634" y1="72353" x2="9924" y2="70000"/>
                      </a14:backgroundRemoval>
                    </a14:imgEffect>
                  </a14:imgLayer>
                </a14:imgProps>
              </a:ext>
              <a:ext uri="{28A0092B-C50C-407E-A947-70E740481C1C}">
                <a14:useLocalDpi xmlns:a14="http://schemas.microsoft.com/office/drawing/2010/main" val="0"/>
              </a:ext>
            </a:extLst>
          </a:blip>
          <a:stretch>
            <a:fillRect/>
          </a:stretch>
        </p:blipFill>
        <p:spPr>
          <a:xfrm>
            <a:off x="8168413" y="3147038"/>
            <a:ext cx="326158" cy="423258"/>
          </a:xfrm>
          <a:prstGeom prst="rect">
            <a:avLst/>
          </a:prstGeom>
        </p:spPr>
      </p:pic>
      <p:pic>
        <p:nvPicPr>
          <p:cNvPr id="155" name="图片 154">
            <a:extLst>
              <a:ext uri="{FF2B5EF4-FFF2-40B4-BE49-F238E27FC236}">
                <a16:creationId xmlns:a16="http://schemas.microsoft.com/office/drawing/2014/main" id="{2F792FD2-6916-41CF-88AE-8B3D716BD51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6857" y1="37857" x2="55714" y2="54286"/>
                        <a14:foregroundMark x1="36286" y1="56714" x2="68143" y2="42857"/>
                        <a14:foregroundMark x1="39857" y1="39857" x2="72739" y2="53513"/>
                        <a14:foregroundMark x1="74230" y1="52058" x2="71143" y2="44714"/>
                        <a14:foregroundMark x1="29857" y1="47714" x2="52714" y2="63714"/>
                        <a14:foregroundMark x1="47714" y1="38857" x2="57714" y2="40286"/>
                        <a14:backgroundMark x1="72143" y1="54714" x2="75143" y2="53286"/>
                        <a14:backgroundMark x1="73143" y1="53286" x2="76143" y2="54286"/>
                      </a14:backgroundRemoval>
                    </a14:imgEffect>
                  </a14:imgLayer>
                </a14:imgProps>
              </a:ext>
              <a:ext uri="{28A0092B-C50C-407E-A947-70E740481C1C}">
                <a14:useLocalDpi xmlns:a14="http://schemas.microsoft.com/office/drawing/2010/main" val="0"/>
              </a:ext>
            </a:extLst>
          </a:blip>
          <a:stretch>
            <a:fillRect/>
          </a:stretch>
        </p:blipFill>
        <p:spPr>
          <a:xfrm>
            <a:off x="8174749" y="3539912"/>
            <a:ext cx="347482" cy="347482"/>
          </a:xfrm>
          <a:prstGeom prst="rect">
            <a:avLst/>
          </a:prstGeom>
        </p:spPr>
      </p:pic>
      <p:pic>
        <p:nvPicPr>
          <p:cNvPr id="156" name="图片 155">
            <a:extLst>
              <a:ext uri="{FF2B5EF4-FFF2-40B4-BE49-F238E27FC236}">
                <a16:creationId xmlns:a16="http://schemas.microsoft.com/office/drawing/2014/main" id="{ABF2EF08-5C79-4A14-86D0-4AB12526EF5D}"/>
              </a:ext>
            </a:extLst>
          </p:cNvPr>
          <p:cNvPicPr>
            <a:picLocks noChangeAspect="1"/>
          </p:cNvPicPr>
          <p:nvPr/>
        </p:nvPicPr>
        <p:blipFill rotWithShape="1">
          <a:blip r:embed="rId20">
            <a:extLst>
              <a:ext uri="{28A0092B-C50C-407E-A947-70E740481C1C}">
                <a14:useLocalDpi xmlns:a14="http://schemas.microsoft.com/office/drawing/2010/main" val="0"/>
              </a:ext>
            </a:extLst>
          </a:blip>
          <a:srcRect l="2855" r="2855"/>
          <a:stretch/>
        </p:blipFill>
        <p:spPr>
          <a:xfrm>
            <a:off x="6467365" y="4453484"/>
            <a:ext cx="1024569" cy="768427"/>
          </a:xfrm>
          <a:prstGeom prst="rect">
            <a:avLst/>
          </a:prstGeom>
          <a:ln w="15875">
            <a:solidFill>
              <a:srgbClr val="004D94"/>
            </a:solidFill>
          </a:ln>
        </p:spPr>
      </p:pic>
      <p:pic>
        <p:nvPicPr>
          <p:cNvPr id="157" name="图片 156">
            <a:extLst>
              <a:ext uri="{FF2B5EF4-FFF2-40B4-BE49-F238E27FC236}">
                <a16:creationId xmlns:a16="http://schemas.microsoft.com/office/drawing/2014/main" id="{93991C9D-612C-431C-9043-B708FB59B3C3}"/>
              </a:ext>
            </a:extLst>
          </p:cNvPr>
          <p:cNvPicPr>
            <a:picLocks noChangeAspect="1"/>
          </p:cNvPicPr>
          <p:nvPr/>
        </p:nvPicPr>
        <p:blipFill rotWithShape="1">
          <a:blip r:embed="rId21">
            <a:extLst>
              <a:ext uri="{28A0092B-C50C-407E-A947-70E740481C1C}">
                <a14:useLocalDpi xmlns:a14="http://schemas.microsoft.com/office/drawing/2010/main" val="0"/>
              </a:ext>
            </a:extLst>
          </a:blip>
          <a:srcRect l="8942" r="8804" b="12228"/>
          <a:stretch/>
        </p:blipFill>
        <p:spPr>
          <a:xfrm>
            <a:off x="7719315" y="4417086"/>
            <a:ext cx="1092707" cy="819530"/>
          </a:xfrm>
          <a:prstGeom prst="rect">
            <a:avLst/>
          </a:prstGeom>
        </p:spPr>
      </p:pic>
      <p:pic>
        <p:nvPicPr>
          <p:cNvPr id="6" name="图片 5">
            <a:extLst>
              <a:ext uri="{FF2B5EF4-FFF2-40B4-BE49-F238E27FC236}">
                <a16:creationId xmlns:a16="http://schemas.microsoft.com/office/drawing/2014/main" id="{DA654186-E616-404A-B454-5920C47576C2}"/>
              </a:ext>
            </a:extLst>
          </p:cNvPr>
          <p:cNvPicPr>
            <a:picLocks noChangeAspect="1"/>
          </p:cNvPicPr>
          <p:nvPr/>
        </p:nvPicPr>
        <p:blipFill>
          <a:blip r:embed="rId22"/>
          <a:stretch>
            <a:fillRect/>
          </a:stretch>
        </p:blipFill>
        <p:spPr>
          <a:xfrm flipH="1">
            <a:off x="513112" y="4559629"/>
            <a:ext cx="1061943" cy="687763"/>
          </a:xfrm>
          <a:prstGeom prst="rect">
            <a:avLst/>
          </a:prstGeom>
        </p:spPr>
      </p:pic>
    </p:spTree>
    <p:extLst>
      <p:ext uri="{BB962C8B-B14F-4D97-AF65-F5344CB8AC3E}">
        <p14:creationId xmlns:p14="http://schemas.microsoft.com/office/powerpoint/2010/main" val="284090561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sym typeface="+mn-ea"/>
              </a:rPr>
              <a:t>选题依据 </a:t>
            </a:r>
            <a:r>
              <a:rPr lang="en-US" altLang="zh-CN">
                <a:sym typeface="+mn-ea"/>
              </a:rPr>
              <a:t>– </a:t>
            </a:r>
            <a:r>
              <a:rPr lang="zh-CN" altLang="en-US">
                <a:sym typeface="+mn-ea"/>
              </a:rPr>
              <a:t>研究背景</a:t>
            </a:r>
            <a:endParaRPr lang="en-US" altLang="en-US" dirty="0">
              <a:sym typeface="+mn-ea"/>
            </a:endParaRPr>
          </a:p>
        </p:txBody>
      </p:sp>
      <p:sp>
        <p:nvSpPr>
          <p:cNvPr id="2" name="内容占位符 1"/>
          <p:cNvSpPr>
            <a:spLocks noGrp="1"/>
          </p:cNvSpPr>
          <p:nvPr>
            <p:ph idx="1"/>
          </p:nvPr>
        </p:nvSpPr>
        <p:spPr/>
        <p:txBody>
          <a:bodyPr/>
          <a:lstStyle/>
          <a:p>
            <a:pPr lvl="0"/>
            <a:r>
              <a:rPr lang="zh-CN" altLang="en-US" dirty="0"/>
              <a:t>配电网自动电压控制问题</a:t>
            </a:r>
            <a:r>
              <a:rPr lang="en-US" altLang="zh-CN" dirty="0"/>
              <a:t>(AVC)</a:t>
            </a:r>
            <a:r>
              <a:rPr lang="zh-CN" altLang="en-US" dirty="0"/>
              <a:t>的多智能体建模</a:t>
            </a:r>
            <a:endParaRPr lang="en-US" altLang="zh-CN" dirty="0"/>
          </a:p>
          <a:p>
            <a:pPr lvl="1"/>
            <a:r>
              <a:rPr lang="zh-CN" altLang="en-US" dirty="0"/>
              <a:t>智能体</a:t>
            </a:r>
            <a:r>
              <a:rPr lang="en-US" altLang="zh-CN" dirty="0"/>
              <a:t>(</a:t>
            </a:r>
            <a:r>
              <a:rPr lang="en-US" altLang="zh-CN" b="1" dirty="0"/>
              <a:t>Agent</a:t>
            </a:r>
            <a:r>
              <a:rPr lang="en-US" altLang="zh-CN" dirty="0"/>
              <a:t>)</a:t>
            </a:r>
            <a:r>
              <a:rPr lang="zh-CN" altLang="en-US" dirty="0"/>
              <a:t>：光伏逆变器</a:t>
            </a:r>
            <a:endParaRPr lang="en-US" altLang="zh-CN" dirty="0"/>
          </a:p>
          <a:p>
            <a:pPr lvl="1"/>
            <a:r>
              <a:rPr lang="zh-CN" altLang="en-US" dirty="0"/>
              <a:t>观测</a:t>
            </a:r>
            <a:r>
              <a:rPr lang="en-US" altLang="zh-CN" dirty="0"/>
              <a:t>(</a:t>
            </a:r>
            <a:r>
              <a:rPr lang="en-US" altLang="zh-CN" b="1" dirty="0"/>
              <a:t>Observation</a:t>
            </a:r>
            <a:r>
              <a:rPr lang="en-US" altLang="zh-CN" dirty="0"/>
              <a:t>)</a:t>
            </a:r>
            <a:r>
              <a:rPr lang="zh-CN" altLang="en-US" dirty="0"/>
              <a:t>：有功、无功出力以及电压的相位、辐角</a:t>
            </a:r>
            <a:endParaRPr lang="en-US" altLang="zh-CN" dirty="0"/>
          </a:p>
          <a:p>
            <a:pPr lvl="1"/>
            <a:r>
              <a:rPr lang="zh-CN" altLang="en-US" dirty="0"/>
              <a:t>动作</a:t>
            </a:r>
            <a:r>
              <a:rPr lang="en-US" altLang="zh-CN" dirty="0"/>
              <a:t>(</a:t>
            </a:r>
            <a:r>
              <a:rPr lang="en-US" altLang="zh-CN" b="1" dirty="0"/>
              <a:t>Action</a:t>
            </a:r>
            <a:r>
              <a:rPr lang="en-US" altLang="zh-CN" dirty="0"/>
              <a:t>)</a:t>
            </a:r>
            <a:r>
              <a:rPr lang="zh-CN" altLang="en-US" dirty="0"/>
              <a:t>：光伏逆变器向电网中注入的无功出力值</a:t>
            </a:r>
            <a:endParaRPr lang="en-US" altLang="zh-CN" dirty="0"/>
          </a:p>
          <a:p>
            <a:pPr lvl="1"/>
            <a:r>
              <a:rPr lang="zh-CN" altLang="en-US" dirty="0"/>
              <a:t>奖励</a:t>
            </a:r>
            <a:r>
              <a:rPr lang="en-US" altLang="zh-CN" dirty="0"/>
              <a:t>(</a:t>
            </a:r>
            <a:r>
              <a:rPr lang="en-US" altLang="zh-CN" b="1" dirty="0"/>
              <a:t>Reward</a:t>
            </a:r>
            <a:r>
              <a:rPr lang="en-US" altLang="zh-CN" dirty="0"/>
              <a:t>)</a:t>
            </a:r>
            <a:r>
              <a:rPr lang="zh-CN" altLang="en-US" dirty="0"/>
              <a:t>：对电压越限进行惩罚，并最小化电能损失</a:t>
            </a:r>
            <a:endParaRPr lang="en-US" altLang="zh-CN" dirty="0"/>
          </a:p>
          <a:p>
            <a:r>
              <a:rPr lang="zh-CN" altLang="en-US" dirty="0"/>
              <a:t>优化目标</a:t>
            </a:r>
            <a:endParaRPr lang="en-US" altLang="zh-CN" dirty="0"/>
          </a:p>
          <a:p>
            <a:pPr lvl="1"/>
            <a:r>
              <a:rPr lang="zh-CN" altLang="en-US" dirty="0"/>
              <a:t>协同控制多个智能体，提高电压控制率，减少电能损失</a:t>
            </a:r>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en-US" altLang="zh-CN" dirty="0"/>
          </a:p>
          <a:p>
            <a:pPr lvl="1"/>
            <a:endParaRPr lang="en-US" altLang="zh-CN" dirty="0"/>
          </a:p>
          <a:p>
            <a:pPr lvl="0"/>
            <a:endParaRPr lang="en-US" altLang="zh-CN" noProof="0" dirty="0"/>
          </a:p>
          <a:p>
            <a:pPr lvl="0"/>
            <a:endParaRPr lang="en-US" altLang="zh-CN" dirty="0"/>
          </a:p>
          <a:p>
            <a:pPr lvl="0"/>
            <a:endParaRPr lang="en-US" altLang="zh-CN" noProof="0" dirty="0"/>
          </a:p>
          <a:p>
            <a:endParaRPr lang="en-US" altLang="en-US" dirty="0"/>
          </a:p>
          <a:p>
            <a:pPr lvl="0"/>
            <a:r>
              <a:rPr lang="en-US" altLang="zh-CN" dirty="0"/>
              <a:t>	</a:t>
            </a:r>
          </a:p>
        </p:txBody>
      </p:sp>
      <p:sp>
        <p:nvSpPr>
          <p:cNvPr id="84" name="灯片编号占位符 3">
            <a:extLst>
              <a:ext uri="{FF2B5EF4-FFF2-40B4-BE49-F238E27FC236}">
                <a16:creationId xmlns:a16="http://schemas.microsoft.com/office/drawing/2014/main" id="{B313D5F8-03A6-479D-B7AA-B6F35065EED4}"/>
              </a:ext>
            </a:extLst>
          </p:cNvPr>
          <p:cNvSpPr>
            <a:spLocks noGrp="1"/>
          </p:cNvSpPr>
          <p:nvPr>
            <p:ph type="sldNum" sz="quarter" idx="12"/>
          </p:nvPr>
        </p:nvSpPr>
        <p:spPr/>
        <p:txBody>
          <a:bodyPr/>
          <a:lstStyle/>
          <a:p>
            <a:pPr lvl="0"/>
            <a:fld id="{BE59E6E9-16BB-4D46-A8D6-97CC594B8C57}" type="slidenum">
              <a:rPr lang="en-US" altLang="zh-CN" noProof="0" smtClean="0"/>
              <a:pPr lvl="0"/>
              <a:t>7</a:t>
            </a:fld>
            <a:endParaRPr lang="en-US" altLang="zh-CN" noProof="0" dirty="0"/>
          </a:p>
        </p:txBody>
      </p:sp>
      <p:pic>
        <p:nvPicPr>
          <p:cNvPr id="46" name="图片 45">
            <a:extLst>
              <a:ext uri="{FF2B5EF4-FFF2-40B4-BE49-F238E27FC236}">
                <a16:creationId xmlns:a16="http://schemas.microsoft.com/office/drawing/2014/main" id="{8720669C-BBE3-4ED3-AFF7-53E940ADC310}"/>
              </a:ext>
            </a:extLst>
          </p:cNvPr>
          <p:cNvPicPr>
            <a:picLocks noChangeAspect="1"/>
          </p:cNvPicPr>
          <p:nvPr/>
        </p:nvPicPr>
        <p:blipFill>
          <a:blip r:embed="rId3"/>
          <a:stretch>
            <a:fillRect/>
          </a:stretch>
        </p:blipFill>
        <p:spPr>
          <a:xfrm>
            <a:off x="2336755" y="4082211"/>
            <a:ext cx="4470489" cy="2586879"/>
          </a:xfrm>
          <a:prstGeom prst="rect">
            <a:avLst/>
          </a:prstGeom>
        </p:spPr>
      </p:pic>
    </p:spTree>
    <p:extLst>
      <p:ext uri="{BB962C8B-B14F-4D97-AF65-F5344CB8AC3E}">
        <p14:creationId xmlns:p14="http://schemas.microsoft.com/office/powerpoint/2010/main" val="255757606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sym typeface="+mn-ea"/>
              </a:rPr>
              <a:t>选题依据 </a:t>
            </a:r>
            <a:r>
              <a:rPr lang="en-US" altLang="zh-CN">
                <a:sym typeface="+mn-ea"/>
              </a:rPr>
              <a:t>– </a:t>
            </a:r>
            <a:r>
              <a:rPr lang="zh-CN" altLang="en-US">
                <a:sym typeface="+mn-ea"/>
              </a:rPr>
              <a:t>研究意义</a:t>
            </a:r>
            <a:endParaRPr lang="en-US" altLang="en-US" dirty="0">
              <a:sym typeface="+mn-ea"/>
            </a:endParaRPr>
          </a:p>
        </p:txBody>
      </p:sp>
      <p:sp>
        <p:nvSpPr>
          <p:cNvPr id="3" name="内容占位符 2">
            <a:extLst>
              <a:ext uri="{FF2B5EF4-FFF2-40B4-BE49-F238E27FC236}">
                <a16:creationId xmlns:a16="http://schemas.microsoft.com/office/drawing/2014/main" id="{0CEC94F1-8054-4484-AD85-9274D744685B}"/>
              </a:ext>
            </a:extLst>
          </p:cNvPr>
          <p:cNvSpPr>
            <a:spLocks noGrp="1"/>
          </p:cNvSpPr>
          <p:nvPr>
            <p:ph idx="1"/>
          </p:nvPr>
        </p:nvSpPr>
        <p:spPr/>
        <p:txBody>
          <a:bodyPr/>
          <a:lstStyle/>
          <a:p>
            <a:r>
              <a:rPr lang="zh-CN" altLang="en-US" dirty="0"/>
              <a:t>提高多智能体强化学习算法在配电网任务上的表现</a:t>
            </a:r>
            <a:endParaRPr lang="en-US" altLang="zh-CN" dirty="0"/>
          </a:p>
          <a:p>
            <a:pPr lvl="1"/>
            <a:r>
              <a:rPr lang="en-US" altLang="zh-CN" dirty="0"/>
              <a:t>MARL</a:t>
            </a:r>
            <a:r>
              <a:rPr lang="zh-CN" altLang="en-US" dirty="0"/>
              <a:t>算法在电网等实际应用问题上仍有改进空间</a:t>
            </a:r>
            <a:endParaRPr lang="en-US" altLang="zh-CN" dirty="0"/>
          </a:p>
          <a:p>
            <a:pPr lvl="1"/>
            <a:r>
              <a:rPr lang="zh-CN" altLang="en-US" dirty="0"/>
              <a:t>提出通用性的算法框架，帮助多智能体强化学习领域的优秀算法迁移到配电网任务上，提高在配电网系列任务上的表现</a:t>
            </a:r>
            <a:endParaRPr lang="en-US" altLang="zh-CN" dirty="0"/>
          </a:p>
          <a:p>
            <a:r>
              <a:rPr lang="zh-CN" altLang="en-US" dirty="0"/>
              <a:t>推动人工智能在智能电网的落地应用</a:t>
            </a:r>
            <a:endParaRPr lang="en-US" altLang="zh-CN" dirty="0"/>
          </a:p>
          <a:p>
            <a:pPr lvl="1"/>
            <a:r>
              <a:rPr lang="zh-CN" altLang="en-US" dirty="0"/>
              <a:t>传统配电网调控方法在面对突发情况时，无法及时做出响应</a:t>
            </a:r>
            <a:endParaRPr lang="en-US" altLang="zh-CN" dirty="0"/>
          </a:p>
          <a:p>
            <a:pPr lvl="1"/>
            <a:r>
              <a:rPr lang="zh-CN" altLang="en-US" dirty="0"/>
              <a:t>通过数据驱动的人工智能方法学习出来的调控策略可以有效应对各种突发场景</a:t>
            </a:r>
          </a:p>
        </p:txBody>
      </p:sp>
      <p:sp>
        <p:nvSpPr>
          <p:cNvPr id="84" name="灯片编号占位符 3">
            <a:extLst>
              <a:ext uri="{FF2B5EF4-FFF2-40B4-BE49-F238E27FC236}">
                <a16:creationId xmlns:a16="http://schemas.microsoft.com/office/drawing/2014/main" id="{B313D5F8-03A6-479D-B7AA-B6F35065EED4}"/>
              </a:ext>
            </a:extLst>
          </p:cNvPr>
          <p:cNvSpPr>
            <a:spLocks noGrp="1"/>
          </p:cNvSpPr>
          <p:nvPr>
            <p:ph type="sldNum" sz="quarter" idx="12"/>
          </p:nvPr>
        </p:nvSpPr>
        <p:spPr/>
        <p:txBody>
          <a:bodyPr/>
          <a:lstStyle/>
          <a:p>
            <a:pPr lvl="0"/>
            <a:fld id="{BE59E6E9-16BB-4D46-A8D6-97CC594B8C57}" type="slidenum">
              <a:rPr lang="en-US" altLang="zh-CN" noProof="0" smtClean="0"/>
              <a:pPr lvl="0"/>
              <a:t>8</a:t>
            </a:fld>
            <a:endParaRPr lang="en-US" altLang="zh-CN" noProof="0"/>
          </a:p>
        </p:txBody>
      </p:sp>
      <p:pic>
        <p:nvPicPr>
          <p:cNvPr id="23" name="图片 22">
            <a:extLst>
              <a:ext uri="{FF2B5EF4-FFF2-40B4-BE49-F238E27FC236}">
                <a16:creationId xmlns:a16="http://schemas.microsoft.com/office/drawing/2014/main" id="{A2A8B1AB-1123-4D74-AF03-72D084D4C8F5}"/>
              </a:ext>
            </a:extLst>
          </p:cNvPr>
          <p:cNvPicPr>
            <a:picLocks noChangeAspect="1"/>
          </p:cNvPicPr>
          <p:nvPr/>
        </p:nvPicPr>
        <p:blipFill>
          <a:blip r:embed="rId3"/>
          <a:stretch>
            <a:fillRect/>
          </a:stretch>
        </p:blipFill>
        <p:spPr>
          <a:xfrm>
            <a:off x="2678304" y="4262905"/>
            <a:ext cx="4057118" cy="2442695"/>
          </a:xfrm>
          <a:prstGeom prst="rect">
            <a:avLst/>
          </a:prstGeom>
        </p:spPr>
      </p:pic>
    </p:spTree>
    <p:extLst>
      <p:ext uri="{BB962C8B-B14F-4D97-AF65-F5344CB8AC3E}">
        <p14:creationId xmlns:p14="http://schemas.microsoft.com/office/powerpoint/2010/main" val="78826691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纲要</a:t>
            </a:r>
            <a:endParaRPr lang="en-US" altLang="zh-CN" dirty="0"/>
          </a:p>
        </p:txBody>
      </p:sp>
      <p:sp>
        <p:nvSpPr>
          <p:cNvPr id="2" name="内容占位符 1"/>
          <p:cNvSpPr>
            <a:spLocks noGrp="1"/>
          </p:cNvSpPr>
          <p:nvPr>
            <p:ph idx="1"/>
          </p:nvPr>
        </p:nvSpPr>
        <p:spPr/>
        <p:txBody>
          <a:bodyPr/>
          <a:lstStyle/>
          <a:p>
            <a:pPr>
              <a:lnSpc>
                <a:spcPct val="150000"/>
              </a:lnSpc>
            </a:pPr>
            <a:r>
              <a:rPr lang="zh-CN" altLang="en-US" dirty="0">
                <a:solidFill>
                  <a:schemeClr val="bg1">
                    <a:lumMod val="75000"/>
                  </a:schemeClr>
                </a:solidFill>
              </a:rPr>
              <a:t>选题依据</a:t>
            </a:r>
            <a:endParaRPr lang="en-US" altLang="zh-CN" dirty="0">
              <a:solidFill>
                <a:schemeClr val="bg1">
                  <a:lumMod val="75000"/>
                </a:schemeClr>
              </a:solidFill>
            </a:endParaRPr>
          </a:p>
          <a:p>
            <a:pPr>
              <a:lnSpc>
                <a:spcPct val="150000"/>
              </a:lnSpc>
            </a:pPr>
            <a:r>
              <a:rPr lang="zh-CN" altLang="en-US" dirty="0"/>
              <a:t>研究现状</a:t>
            </a:r>
            <a:endParaRPr lang="en-US" altLang="zh-CN" dirty="0"/>
          </a:p>
          <a:p>
            <a:pPr lvl="1">
              <a:lnSpc>
                <a:spcPct val="150000"/>
              </a:lnSpc>
            </a:pPr>
            <a:r>
              <a:rPr lang="zh-CN" altLang="en-US" dirty="0"/>
              <a:t>多智能体深度强化学习经典算法</a:t>
            </a:r>
            <a:endParaRPr lang="en-US" altLang="zh-CN" dirty="0"/>
          </a:p>
          <a:p>
            <a:pPr lvl="1">
              <a:lnSpc>
                <a:spcPct val="150000"/>
              </a:lnSpc>
            </a:pPr>
            <a:r>
              <a:rPr lang="zh-CN" altLang="en-US" dirty="0"/>
              <a:t>基于多智能体强化学习的自动电压控制算法</a:t>
            </a:r>
            <a:endParaRPr lang="en-US" altLang="zh-CN" dirty="0"/>
          </a:p>
          <a:p>
            <a:pPr lvl="1">
              <a:lnSpc>
                <a:spcPct val="150000"/>
              </a:lnSpc>
            </a:pPr>
            <a:r>
              <a:rPr lang="zh-CN" altLang="en-US" dirty="0"/>
              <a:t>现存挑战</a:t>
            </a:r>
            <a:endParaRPr lang="en-US" altLang="zh-CN" dirty="0"/>
          </a:p>
          <a:p>
            <a:pPr>
              <a:lnSpc>
                <a:spcPct val="150000"/>
              </a:lnSpc>
            </a:pPr>
            <a:r>
              <a:rPr lang="zh-CN" altLang="en-US" dirty="0">
                <a:solidFill>
                  <a:schemeClr val="bg1">
                    <a:lumMod val="75000"/>
                  </a:schemeClr>
                </a:solidFill>
              </a:rPr>
              <a:t>研究内容</a:t>
            </a:r>
            <a:endParaRPr lang="en-US" altLang="zh-CN" dirty="0">
              <a:solidFill>
                <a:schemeClr val="bg1">
                  <a:lumMod val="75000"/>
                </a:schemeClr>
              </a:solidFill>
            </a:endParaRPr>
          </a:p>
          <a:p>
            <a:pPr>
              <a:lnSpc>
                <a:spcPct val="150000"/>
              </a:lnSpc>
            </a:pPr>
            <a:r>
              <a:rPr lang="zh-CN" altLang="en-US" dirty="0">
                <a:solidFill>
                  <a:schemeClr val="bg1">
                    <a:lumMod val="75000"/>
                  </a:schemeClr>
                </a:solidFill>
              </a:rPr>
              <a:t>初步成果与进度安排</a:t>
            </a:r>
            <a:endParaRPr lang="en-US" altLang="zh-CN" dirty="0">
              <a:solidFill>
                <a:schemeClr val="bg1">
                  <a:lumMod val="75000"/>
                </a:schemeClr>
              </a:solidFill>
            </a:endParaRPr>
          </a:p>
        </p:txBody>
      </p:sp>
      <p:sp>
        <p:nvSpPr>
          <p:cNvPr id="1048597" name="灯片编号占位符 3"/>
          <p:cNvSpPr>
            <a:spLocks noGrp="1"/>
          </p:cNvSpPr>
          <p:nvPr>
            <p:ph type="sldNum" sz="quarter" idx="12"/>
          </p:nvPr>
        </p:nvSpPr>
        <p:spPr/>
        <p:txBody>
          <a:bodyPr/>
          <a:lstStyle/>
          <a:p>
            <a:pPr lvl="0"/>
            <a:fld id="{BE59E6E9-16BB-4D46-A8D6-97CC594B8C57}" type="slidenum">
              <a:rPr lang="en-US" altLang="zh-CN" noProof="0" smtClean="0"/>
              <a:pPr lvl="0"/>
              <a:t>9</a:t>
            </a:fld>
            <a:endParaRPr lang="en-US" altLang="zh-CN" noProof="0"/>
          </a:p>
        </p:txBody>
      </p:sp>
    </p:spTree>
    <p:extLst>
      <p:ext uri="{BB962C8B-B14F-4D97-AF65-F5344CB8AC3E}">
        <p14:creationId xmlns:p14="http://schemas.microsoft.com/office/powerpoint/2010/main" val="3234799442"/>
      </p:ext>
    </p:extLst>
  </p:cSld>
  <p:clrMapOvr>
    <a:masterClrMapping/>
  </p:clrMapOvr>
  <p:transition/>
</p:sld>
</file>

<file path=ppt/theme/theme1.xml><?xml version="1.0" encoding="utf-8"?>
<a:theme xmlns:a="http://schemas.openxmlformats.org/drawingml/2006/main" name="USTC-DeepBlu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ofile">
      <a:majorFont>
        <a:latin typeface="Times New Roman"/>
        <a:ea typeface="黑体"/>
        <a:cs typeface="黑体"/>
      </a:majorFont>
      <a:minorFont>
        <a:latin typeface="Times New Roman"/>
        <a:ea typeface="黑体"/>
        <a:cs typeface="黑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def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charset="0"/>
          <a:buChar char="•"/>
          <a:defRPr kumimoji="0" lang="zh-CN" altLang="en-US" sz="1800" b="0" i="0" u="none" strike="noStrike" cap="none" normalizeH="0" baseline="0">
            <a:ln>
              <a:noFill/>
            </a:ln>
            <a:solidFill>
              <a:schemeClr val="tx1"/>
            </a:solidFill>
            <a:effectLst/>
            <a:latin typeface="Times New Roman" panose="02020603050405020304" charset="0"/>
            <a:ea typeface="黑体" panose="02010609060101010101" charset="-122"/>
            <a:cs typeface="黑体" panose="02010609060101010101"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2539</TotalTime>
  <Words>4904</Words>
  <Application>Microsoft Office PowerPoint</Application>
  <PresentationFormat>全屏显示(4:3)</PresentationFormat>
  <Paragraphs>547</Paragraphs>
  <Slides>34</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等线</vt:lpstr>
      <vt:lpstr>黑体</vt:lpstr>
      <vt:lpstr>宋体</vt:lpstr>
      <vt:lpstr>Microsoft YaHei</vt:lpstr>
      <vt:lpstr>Arial</vt:lpstr>
      <vt:lpstr>Cambria Math</vt:lpstr>
      <vt:lpstr>Times New Roman</vt:lpstr>
      <vt:lpstr>Verdana</vt:lpstr>
      <vt:lpstr>Wingdings</vt:lpstr>
      <vt:lpstr>USTC-DeepBlue</vt:lpstr>
      <vt:lpstr>基于多智能体强化学习的配电网自动电压控制研究</vt:lpstr>
      <vt:lpstr>纲要</vt:lpstr>
      <vt:lpstr>纲要</vt:lpstr>
      <vt:lpstr>选题依据 – 研究背景</vt:lpstr>
      <vt:lpstr>选题依据 – 研究背景</vt:lpstr>
      <vt:lpstr>选题依据 – 研究背景</vt:lpstr>
      <vt:lpstr>选题依据 – 研究背景</vt:lpstr>
      <vt:lpstr>选题依据 – 研究意义</vt:lpstr>
      <vt:lpstr>纲要</vt:lpstr>
      <vt:lpstr>研究现状 – 多智能体深度强化学习经典算法</vt:lpstr>
      <vt:lpstr>研究现状 – 多智能体深度强化学习经典算法</vt:lpstr>
      <vt:lpstr>研究现状 – 多智能体强化学习自动电压控制算法</vt:lpstr>
      <vt:lpstr>研究现状 – 多智能体强化学习自动电压控制算法</vt:lpstr>
      <vt:lpstr>研究现状 – 多智能体强化学习自动电压控制算法</vt:lpstr>
      <vt:lpstr>研究现状 – 现存挑战</vt:lpstr>
      <vt:lpstr>纲要</vt:lpstr>
      <vt:lpstr>研究内容1 – 基于配电网问题特性的表征学习</vt:lpstr>
      <vt:lpstr>研究内容1 – 基于配电网问题特性的表征学习</vt:lpstr>
      <vt:lpstr>研究内容1 – 基于配电网问题特性的表征学习</vt:lpstr>
      <vt:lpstr>研究内容1 – 基于配电网问题特性的表征学习</vt:lpstr>
      <vt:lpstr>研究内容1 – 基于配电网问题特性的表征学习</vt:lpstr>
      <vt:lpstr>研究内容1 – 基于配电网问题特性的表征学习</vt:lpstr>
      <vt:lpstr>研究内容1 – 基于配电网问题特性的表征学习</vt:lpstr>
      <vt:lpstr>纲要</vt:lpstr>
      <vt:lpstr>研究内容2 – 针对自动电压控制的安全强化学习</vt:lpstr>
      <vt:lpstr>研究内容2 – 针对自动电压控制的安全强化学习</vt:lpstr>
      <vt:lpstr>研究内容2 – 针对自动电压控制的安全强化学习</vt:lpstr>
      <vt:lpstr>研究内容2 – 针对自动电压控制的安全强化学习</vt:lpstr>
      <vt:lpstr>纲要</vt:lpstr>
      <vt:lpstr>初步成果</vt:lpstr>
      <vt:lpstr>进度安排</vt:lpstr>
      <vt:lpstr>参考文献</vt:lpstr>
      <vt:lpstr>参考文献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组会周报</dc:title>
  <dc:creator>FengMingxiao</dc:creator>
  <cp:lastModifiedBy>Minrui Wang</cp:lastModifiedBy>
  <cp:revision>1499</cp:revision>
  <dcterms:created xsi:type="dcterms:W3CDTF">2020-10-18T11:23:35Z</dcterms:created>
  <dcterms:modified xsi:type="dcterms:W3CDTF">2022-07-05T04:50:27Z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1033-11.1.0.9505</vt:lpwstr>
  </property>
</Properties>
</file>